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70" r:id="rId3"/>
    <p:sldId id="272" r:id="rId4"/>
  </p:sldIdLst>
  <p:sldSz cx="6858000" cy="9906000" type="A4"/>
  <p:notesSz cx="6735763" cy="9866313"/>
  <p:defaultTextStyle>
    <a:defPPr>
      <a:defRPr lang="ja-JP"/>
    </a:defPPr>
    <a:lvl1pPr marL="0" algn="l" defTabSz="957838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99"/>
    <a:srgbClr val="FF99FF"/>
    <a:srgbClr val="E4007F"/>
    <a:srgbClr val="FFD9EE"/>
    <a:srgbClr val="FF3399"/>
    <a:srgbClr val="2BEE16"/>
    <a:srgbClr val="42F03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>
        <p:scale>
          <a:sx n="100" d="100"/>
          <a:sy n="100" d="100"/>
        </p:scale>
        <p:origin x="1176" y="-3108"/>
      </p:cViewPr>
      <p:guideLst>
        <p:guide orient="horz" pos="1623"/>
        <p:guide pos="2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F10-D5D0-4926-9FCE-7E9F359BE904}" type="datetimeFigureOut">
              <a:rPr kumimoji="1" lang="ja-JP" altLang="en-US" smtClean="0"/>
              <a:pPr/>
              <a:t>2023/1/25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30F-5BDF-4EC6-A3DB-FB5A1491D9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F10-D5D0-4926-9FCE-7E9F359BE904}" type="datetimeFigureOut">
              <a:rPr kumimoji="1" lang="ja-JP" altLang="en-US" smtClean="0"/>
              <a:pPr/>
              <a:t>2023/1/25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30F-5BDF-4EC6-A3DB-FB5A1491D9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F10-D5D0-4926-9FCE-7E9F359BE904}" type="datetimeFigureOut">
              <a:rPr kumimoji="1" lang="ja-JP" altLang="en-US" smtClean="0"/>
              <a:pPr/>
              <a:t>2023/1/25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30F-5BDF-4EC6-A3DB-FB5A1491D9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F10-D5D0-4926-9FCE-7E9F359BE904}" type="datetimeFigureOut">
              <a:rPr kumimoji="1" lang="ja-JP" altLang="en-US" smtClean="0"/>
              <a:pPr/>
              <a:t>2023/1/25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30F-5BDF-4EC6-A3DB-FB5A1491D9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F10-D5D0-4926-9FCE-7E9F359BE904}" type="datetimeFigureOut">
              <a:rPr kumimoji="1" lang="ja-JP" altLang="en-US" smtClean="0"/>
              <a:pPr/>
              <a:t>2023/1/25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30F-5BDF-4EC6-A3DB-FB5A1491D9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28950" cy="653750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0"/>
            <a:ext cx="3028950" cy="653750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F10-D5D0-4926-9FCE-7E9F359BE904}" type="datetimeFigureOut">
              <a:rPr kumimoji="1" lang="ja-JP" altLang="en-US" smtClean="0"/>
              <a:pPr/>
              <a:t>2023/1/25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30F-5BDF-4EC6-A3DB-FB5A1491D9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7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6"/>
            <a:ext cx="303133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7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F10-D5D0-4926-9FCE-7E9F359BE904}" type="datetimeFigureOut">
              <a:rPr kumimoji="1" lang="ja-JP" altLang="en-US" smtClean="0"/>
              <a:pPr/>
              <a:t>2023/1/25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30F-5BDF-4EC6-A3DB-FB5A1491D9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F10-D5D0-4926-9FCE-7E9F359BE904}" type="datetimeFigureOut">
              <a:rPr kumimoji="1" lang="ja-JP" altLang="en-US" smtClean="0"/>
              <a:pPr/>
              <a:t>2023/1/25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30F-5BDF-4EC6-A3DB-FB5A1491D9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F10-D5D0-4926-9FCE-7E9F359BE904}" type="datetimeFigureOut">
              <a:rPr kumimoji="1" lang="ja-JP" altLang="en-US" smtClean="0"/>
              <a:pPr/>
              <a:t>2023/1/25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30F-5BDF-4EC6-A3DB-FB5A1491D9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4" cy="167851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7"/>
            <a:ext cx="3833812" cy="84544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4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F10-D5D0-4926-9FCE-7E9F359BE904}" type="datetimeFigureOut">
              <a:rPr kumimoji="1" lang="ja-JP" altLang="en-US" smtClean="0"/>
              <a:pPr/>
              <a:t>2023/1/25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30F-5BDF-4EC6-A3DB-FB5A1491D9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r>
              <a:rPr kumimoji="1" lang="ja-JP" altLang="en-US" dirty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9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F10-D5D0-4926-9FCE-7E9F359BE904}" type="datetimeFigureOut">
              <a:rPr kumimoji="1" lang="ja-JP" altLang="en-US" smtClean="0"/>
              <a:pPr/>
              <a:t>2023/1/25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30F-5BDF-4EC6-A3DB-FB5A1491D9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1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6172200" cy="6537502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DF10-D5D0-4926-9FCE-7E9F359BE904}" type="datetimeFigureOut">
              <a:rPr kumimoji="1" lang="ja-JP" altLang="en-US" smtClean="0"/>
              <a:pPr/>
              <a:t>2023/1/25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7430F-5BDF-4EC6-A3DB-FB5A1491D9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578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7646" y="1224349"/>
            <a:ext cx="60629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b="1" dirty="0">
                <a:solidFill>
                  <a:srgbClr val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令和５年２月　第１例会　令和５年２月２日（木）</a:t>
            </a:r>
            <a:r>
              <a:rPr lang="en-US" altLang="ja-JP" sz="1200" b="1" dirty="0">
                <a:solidFill>
                  <a:srgbClr val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19</a:t>
            </a:r>
            <a:r>
              <a:rPr lang="ja-JP" altLang="en-US" sz="1200" b="1" dirty="0">
                <a:solidFill>
                  <a:srgbClr val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：</a:t>
            </a:r>
            <a:r>
              <a:rPr lang="en-US" altLang="ja-JP" sz="1200" b="1" dirty="0">
                <a:solidFill>
                  <a:srgbClr val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00</a:t>
            </a:r>
            <a:r>
              <a:rPr lang="ja-JP" altLang="en-US" sz="1200" b="1" dirty="0">
                <a:solidFill>
                  <a:srgbClr val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～　於：水戸三の丸ホテル</a:t>
            </a:r>
            <a:endParaRPr lang="ja-JP" altLang="en-US" sz="1400" b="1" dirty="0">
              <a:solidFill>
                <a:srgbClr val="000000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0C8AF46-A567-489B-B300-8D909930900B}"/>
              </a:ext>
            </a:extLst>
          </p:cNvPr>
          <p:cNvSpPr txBox="1"/>
          <p:nvPr/>
        </p:nvSpPr>
        <p:spPr>
          <a:xfrm>
            <a:off x="550709" y="2892735"/>
            <a:ext cx="5941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r>
              <a:rPr lang="en-US" altLang="ja-JP" sz="1100" b="1" dirty="0">
                <a:solidFill>
                  <a:srgbClr val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</a:t>
            </a:r>
            <a:r>
              <a:rPr lang="ja-JP" altLang="en-US" sz="1100" b="1" dirty="0">
                <a:solidFill>
                  <a:srgbClr val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月第２例会　令和５年</a:t>
            </a:r>
            <a:r>
              <a:rPr lang="en-US" altLang="ja-JP" sz="1100" b="1" dirty="0">
                <a:solidFill>
                  <a:srgbClr val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</a:t>
            </a:r>
            <a:r>
              <a:rPr lang="ja-JP" altLang="en-US" sz="1100" b="1" dirty="0">
                <a:solidFill>
                  <a:srgbClr val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月</a:t>
            </a:r>
            <a:r>
              <a:rPr lang="en-US" altLang="ja-JP" sz="1100" b="1" dirty="0">
                <a:solidFill>
                  <a:srgbClr val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</a:t>
            </a:r>
            <a:r>
              <a:rPr lang="ja-JP" altLang="en-US" sz="1100" b="1" dirty="0">
                <a:solidFill>
                  <a:srgbClr val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９日（木）</a:t>
            </a:r>
            <a:r>
              <a:rPr lang="en-US" altLang="ja-JP" sz="1100" b="1" dirty="0">
                <a:solidFill>
                  <a:srgbClr val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</a:t>
            </a:r>
            <a:r>
              <a:rPr lang="ja-JP" altLang="en-US" sz="1100" b="1" dirty="0">
                <a:solidFill>
                  <a:srgbClr val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９：</a:t>
            </a:r>
            <a:r>
              <a:rPr lang="en-US" altLang="ja-JP" sz="1100" b="1" dirty="0">
                <a:solidFill>
                  <a:srgbClr val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00</a:t>
            </a:r>
            <a:r>
              <a:rPr lang="ja-JP" altLang="en-US" sz="1100" b="1" dirty="0">
                <a:solidFill>
                  <a:srgbClr val="000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～　三の丸ホテル　　　　　　　　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7D94118-02E9-4C21-93CB-12BC7ECD9C95}"/>
              </a:ext>
            </a:extLst>
          </p:cNvPr>
          <p:cNvSpPr/>
          <p:nvPr/>
        </p:nvSpPr>
        <p:spPr>
          <a:xfrm>
            <a:off x="153623" y="362796"/>
            <a:ext cx="6575560" cy="771826"/>
          </a:xfrm>
          <a:prstGeom prst="rect">
            <a:avLst/>
          </a:prstGeom>
          <a:ln>
            <a:solidFill>
              <a:srgbClr val="E4007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65B073AE-BC4C-47A0-B900-DAF6A3516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0" y="450299"/>
            <a:ext cx="1550015" cy="58234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DEA473FE-649C-40DF-8F74-A216026B5B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4" b="50001"/>
          <a:stretch/>
        </p:blipFill>
        <p:spPr>
          <a:xfrm>
            <a:off x="2002092" y="568924"/>
            <a:ext cx="4218495" cy="350520"/>
          </a:xfrm>
          <a:prstGeom prst="rect">
            <a:avLst/>
          </a:prstGeom>
        </p:spPr>
      </p:pic>
      <p:sp>
        <p:nvSpPr>
          <p:cNvPr id="32" name="Text Box 730">
            <a:extLst>
              <a:ext uri="{FF2B5EF4-FFF2-40B4-BE49-F238E27FC236}">
                <a16:creationId xmlns:a16="http://schemas.microsoft.com/office/drawing/2014/main" id="{04CD840B-CBCA-431A-B825-463B12473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86" y="904240"/>
            <a:ext cx="721997" cy="20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808080" mc:Ignorable="a14" a14:legacySpreadsheetColorIndex="2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6576" tIns="22860" rIns="0" bIns="22860" numCol="1" spcCol="216000" anchor="t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  <a:defRPr sz="1000"/>
            </a:pPr>
            <a:r>
              <a:rPr lang="en-US" altLang="ja-JP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No.</a:t>
            </a:r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４７３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C2E4719-7FAC-C2B7-3D78-37D9E91CB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76" y="1506617"/>
            <a:ext cx="1963816" cy="941237"/>
          </a:xfrm>
          <a:prstGeom prst="rect">
            <a:avLst/>
          </a:prstGeom>
        </p:spPr>
      </p:pic>
      <p:sp>
        <p:nvSpPr>
          <p:cNvPr id="14" name="Text Box 744">
            <a:extLst>
              <a:ext uri="{FF2B5EF4-FFF2-40B4-BE49-F238E27FC236}">
                <a16:creationId xmlns:a16="http://schemas.microsoft.com/office/drawing/2014/main" id="{8E28D0D9-E7AE-3E5F-4B3D-FE60C7C16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9" y="8848246"/>
            <a:ext cx="1564490" cy="280364"/>
          </a:xfrm>
          <a:prstGeom prst="rect">
            <a:avLst/>
          </a:prstGeom>
          <a:solidFill>
            <a:srgbClr val="FFD9EE"/>
          </a:solidFill>
          <a:ln>
            <a:solidFill>
              <a:srgbClr val="E4007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b="1" dirty="0">
                <a:solidFill>
                  <a:srgbClr val="000000"/>
                </a:solidFill>
                <a:latin typeface="+mj-ea"/>
                <a:ea typeface="+mj-ea"/>
              </a:rPr>
              <a:t>出 席 報 告</a:t>
            </a:r>
            <a:endParaRPr lang="en-US" altLang="ja-JP" b="1" i="0" u="none" strike="noStrike" baseline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graphicFrame>
        <p:nvGraphicFramePr>
          <p:cNvPr id="15" name="表 33">
            <a:extLst>
              <a:ext uri="{FF2B5EF4-FFF2-40B4-BE49-F238E27FC236}">
                <a16:creationId xmlns:a16="http://schemas.microsoft.com/office/drawing/2014/main" id="{875D8951-1035-A181-AC77-0E62ECFFF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10179"/>
              </p:ext>
            </p:extLst>
          </p:nvPr>
        </p:nvGraphicFramePr>
        <p:xfrm>
          <a:off x="500710" y="9205961"/>
          <a:ext cx="3139260" cy="45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36">
                  <a:extLst>
                    <a:ext uri="{9D8B030D-6E8A-4147-A177-3AD203B41FA5}">
                      <a16:colId xmlns:a16="http://schemas.microsoft.com/office/drawing/2014/main" val="121717985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69337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939302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647125812"/>
                    </a:ext>
                  </a:extLst>
                </a:gridCol>
              </a:tblGrid>
              <a:tr h="188326">
                <a:tc>
                  <a:txBody>
                    <a:bodyPr/>
                    <a:lstStyle/>
                    <a:p>
                      <a:pPr marL="0" marR="0" lvl="0" indent="0" algn="ctr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例会日</a:t>
                      </a:r>
                      <a:endParaRPr kumimoji="1" lang="ja-JP" altLang="en-US" sz="900" b="0" kern="1200" dirty="0">
                        <a:solidFill>
                          <a:schemeClr val="tx1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会員総数</a:t>
                      </a:r>
                      <a:endParaRPr kumimoji="1" lang="ja-JP" altLang="en-US" sz="900" b="0" kern="1200" dirty="0">
                        <a:solidFill>
                          <a:schemeClr val="tx1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出席数</a:t>
                      </a:r>
                      <a:endParaRPr kumimoji="1" lang="ja-JP" altLang="en-US" sz="900" b="0" kern="1200" dirty="0">
                        <a:solidFill>
                          <a:schemeClr val="tx1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出席率</a:t>
                      </a:r>
                      <a:endParaRPr kumimoji="1" lang="ja-JP" altLang="en-US" sz="900" b="0" kern="1200" dirty="0">
                        <a:solidFill>
                          <a:schemeClr val="tx1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792988"/>
                  </a:ext>
                </a:extLst>
              </a:tr>
              <a:tr h="2304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令和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5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年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1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月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1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２日</a:t>
                      </a:r>
                      <a:endParaRPr kumimoji="1" lang="ja-JP" altLang="en-US" sz="900" b="0" dirty="0">
                        <a:latin typeface="游明朝" panose="02020400000000000000" pitchFamily="18" charset="-128"/>
                        <a:ea typeface="游明朝" panose="02020400000000000000" pitchFamily="18" charset="-128"/>
                      </a:endParaRPr>
                    </a:p>
                  </a:txBody>
                  <a:tcPr>
                    <a:lnL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kern="12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16</a:t>
                      </a:r>
                      <a:r>
                        <a:rPr kumimoji="1" lang="ja-JP" altLang="ja-JP" sz="900" b="0" kern="12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人</a:t>
                      </a:r>
                      <a:endParaRPr kumimoji="1" lang="ja-JP" altLang="en-US" sz="900" b="0" kern="1200" dirty="0">
                        <a:solidFill>
                          <a:schemeClr val="tx1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kern="12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1</a:t>
                      </a:r>
                      <a:r>
                        <a:rPr kumimoji="1" lang="ja-JP" altLang="en-US" sz="900" b="0" kern="12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４</a:t>
                      </a:r>
                      <a:r>
                        <a:rPr kumimoji="1" lang="ja-JP" altLang="ja-JP" sz="900" b="0" kern="12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</a:rPr>
                        <a:t>人</a:t>
                      </a:r>
                      <a:endParaRPr kumimoji="1" lang="ja-JP" altLang="en-US" sz="900" b="0" kern="1200" dirty="0">
                        <a:solidFill>
                          <a:schemeClr val="tx1"/>
                        </a:solidFill>
                        <a:latin typeface="游明朝" panose="02020400000000000000" pitchFamily="18" charset="-128"/>
                        <a:ea typeface="游明朝" panose="02020400000000000000" pitchFamily="18" charset="-128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8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kern="1200" dirty="0">
                          <a:solidFill>
                            <a:schemeClr val="tx1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+mn-cs"/>
                        </a:rPr>
                        <a:t>87.50</a:t>
                      </a:r>
                      <a:r>
                        <a:rPr kumimoji="1" lang="ja-JP" altLang="en-US" sz="900" b="0" kern="1200" dirty="0">
                          <a:solidFill>
                            <a:schemeClr val="tx1"/>
                          </a:solidFill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+mn-cs"/>
                        </a:rPr>
                        <a:t>％</a:t>
                      </a:r>
                    </a:p>
                  </a:txBody>
                  <a:tcPr>
                    <a:lnL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268412"/>
                  </a:ext>
                </a:extLst>
              </a:tr>
            </a:tbl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3D514EF-EA5B-C020-76E5-F4A29BC1D676}"/>
              </a:ext>
            </a:extLst>
          </p:cNvPr>
          <p:cNvCxnSpPr>
            <a:cxnSpLocks/>
          </p:cNvCxnSpPr>
          <p:nvPr/>
        </p:nvCxnSpPr>
        <p:spPr>
          <a:xfrm>
            <a:off x="2280824" y="1585753"/>
            <a:ext cx="1" cy="11006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424F98-81D0-160C-66C3-39A6A84098B8}"/>
              </a:ext>
            </a:extLst>
          </p:cNvPr>
          <p:cNvSpPr txBox="1"/>
          <p:nvPr/>
        </p:nvSpPr>
        <p:spPr>
          <a:xfrm>
            <a:off x="4625392" y="2460613"/>
            <a:ext cx="1982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i="0" dirty="0">
                <a:solidFill>
                  <a:srgbClr val="000000"/>
                </a:solidFill>
                <a:effectLst/>
                <a:latin typeface="Noto Sans JP"/>
              </a:rPr>
              <a:t>平和構築と紛争予防月間</a:t>
            </a:r>
            <a:endParaRPr kumimoji="1" lang="ja-JP" altLang="en-US" sz="1200" dirty="0"/>
          </a:p>
        </p:txBody>
      </p:sp>
      <p:sp>
        <p:nvSpPr>
          <p:cNvPr id="17" name="Text Box 744">
            <a:extLst>
              <a:ext uri="{FF2B5EF4-FFF2-40B4-BE49-F238E27FC236}">
                <a16:creationId xmlns:a16="http://schemas.microsoft.com/office/drawing/2014/main" id="{D8A81AD4-F12C-58B0-4D97-7B1CF092D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24" y="1542134"/>
            <a:ext cx="4298922" cy="1234463"/>
          </a:xfrm>
          <a:prstGeom prst="rect">
            <a:avLst/>
          </a:prstGeom>
          <a:noFill/>
          <a:ln w="9525" algn="ctr">
            <a:solidFill>
              <a:srgbClr val="E400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tIns="22860" rIns="45720" bIns="22860" numCol="2" spcCol="14400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defRPr sz="1000"/>
            </a:pPr>
            <a:r>
              <a:rPr lang="ja-JP" altLang="en-US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１．点鐘</a:t>
            </a:r>
            <a:endParaRPr lang="en-US" altLang="ja-JP" dirty="0">
              <a:solidFill>
                <a:srgbClr val="00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  <a:defRPr sz="1000"/>
            </a:pPr>
            <a:r>
              <a:rPr lang="ja-JP" altLang="en-US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１．ロータリーソング</a:t>
            </a:r>
            <a:endParaRPr lang="en-US" altLang="ja-JP" dirty="0">
              <a:solidFill>
                <a:srgbClr val="00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  <a:defRPr sz="1000"/>
            </a:pPr>
            <a:r>
              <a:rPr lang="ja-JP" altLang="en-US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１．会長の時間</a:t>
            </a:r>
            <a:endParaRPr lang="en-US" altLang="ja-JP" dirty="0">
              <a:solidFill>
                <a:srgbClr val="00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  <a:defRPr sz="1000"/>
            </a:pPr>
            <a:r>
              <a:rPr lang="ja-JP" altLang="en-US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１</a:t>
            </a:r>
            <a:r>
              <a:rPr lang="en-US" altLang="ja-JP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. </a:t>
            </a:r>
            <a:r>
              <a:rPr lang="ja-JP" altLang="en-US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会食</a:t>
            </a:r>
            <a:endParaRPr lang="en-US" altLang="ja-JP" dirty="0">
              <a:solidFill>
                <a:srgbClr val="00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  <a:defRPr sz="1000"/>
            </a:pPr>
            <a:r>
              <a:rPr lang="ja-JP" altLang="en-US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１</a:t>
            </a:r>
            <a:r>
              <a:rPr lang="en-US" altLang="ja-JP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.</a:t>
            </a:r>
            <a:r>
              <a:rPr lang="ja-JP" altLang="en-US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出席、にこにこ</a:t>
            </a:r>
            <a:r>
              <a:rPr lang="en-US" altLang="ja-JP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BOX</a:t>
            </a:r>
            <a:r>
              <a:rPr lang="ja-JP" altLang="en-US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報告</a:t>
            </a:r>
            <a:endParaRPr lang="en-US" altLang="ja-JP" dirty="0">
              <a:solidFill>
                <a:srgbClr val="00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  <a:defRPr sz="1000"/>
            </a:pPr>
            <a:r>
              <a:rPr lang="ja-JP" altLang="en-US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１</a:t>
            </a:r>
            <a:r>
              <a:rPr lang="en-US" altLang="ja-JP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. </a:t>
            </a:r>
            <a:r>
              <a:rPr lang="ja-JP" altLang="en-US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委員会報告、幹事報告</a:t>
            </a:r>
            <a:endParaRPr lang="en-US" altLang="ja-JP" dirty="0">
              <a:solidFill>
                <a:srgbClr val="00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  <a:defRPr sz="1000"/>
            </a:pPr>
            <a:r>
              <a:rPr lang="ja-JP" altLang="en-US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１．卓話</a:t>
            </a:r>
            <a:endParaRPr lang="en-US" altLang="ja-JP" dirty="0">
              <a:solidFill>
                <a:srgbClr val="00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  <a:defRPr sz="1000"/>
            </a:pPr>
            <a:r>
              <a:rPr lang="ja-JP" altLang="en-US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アールブリュット展について協議</a:t>
            </a:r>
            <a:endParaRPr lang="en-US" altLang="ja-JP" dirty="0">
              <a:solidFill>
                <a:srgbClr val="00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  <a:defRPr sz="1000"/>
            </a:pPr>
            <a:r>
              <a:rPr lang="ja-JP" altLang="en-US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１．ロータリーソング</a:t>
            </a:r>
          </a:p>
          <a:p>
            <a:pPr>
              <a:lnSpc>
                <a:spcPts val="1600"/>
              </a:lnSpc>
              <a:defRPr sz="1000"/>
            </a:pPr>
            <a:r>
              <a:rPr lang="ja-JP" altLang="en-US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１．点鐘</a:t>
            </a:r>
          </a:p>
        </p:txBody>
      </p:sp>
      <p:sp>
        <p:nvSpPr>
          <p:cNvPr id="8" name="Text Box 744">
            <a:extLst>
              <a:ext uri="{FF2B5EF4-FFF2-40B4-BE49-F238E27FC236}">
                <a16:creationId xmlns:a16="http://schemas.microsoft.com/office/drawing/2014/main" id="{79061D60-7207-0478-D3B5-1E6022B78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38" y="3324857"/>
            <a:ext cx="1664978" cy="280364"/>
          </a:xfrm>
          <a:prstGeom prst="rect">
            <a:avLst/>
          </a:prstGeom>
          <a:solidFill>
            <a:srgbClr val="FFD9EE"/>
          </a:solidFill>
          <a:ln>
            <a:solidFill>
              <a:srgbClr val="E4007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b="1" i="0" u="none" strike="noStrike" baseline="0" dirty="0">
                <a:solidFill>
                  <a:srgbClr val="000000"/>
                </a:solidFill>
                <a:latin typeface="+mj-ea"/>
                <a:ea typeface="+mj-ea"/>
              </a:rPr>
              <a:t>会 長 の 時 間</a:t>
            </a:r>
            <a:endParaRPr lang="en-US" altLang="ja-JP" b="1" i="0" u="none" strike="noStrike" baseline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AD69518-BFF2-34B2-586E-88A42D9AF04F}"/>
              </a:ext>
            </a:extLst>
          </p:cNvPr>
          <p:cNvSpPr txBox="1"/>
          <p:nvPr/>
        </p:nvSpPr>
        <p:spPr>
          <a:xfrm>
            <a:off x="414101" y="3660321"/>
            <a:ext cx="344333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33350" algn="r"/>
            <a:r>
              <a:rPr lang="ja-JP" altLang="en-US" sz="11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伊藤道子会長</a:t>
            </a:r>
          </a:p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人間と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が共生する職業の近未来のカタチ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から</a:t>
            </a:r>
          </a:p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日本経済新聞社の村山恵一さんの話です。</a:t>
            </a:r>
          </a:p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読む、書く、話すにおいては既に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が人間を超えている。記者の仕事ではスマホに文字起こし機能が搭載されていて、リアルタイムで話し言葉を書き起こす事ができる。このように多種多様なタスクを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によって自動化できると、空いた時間を別の作業に当てる事ができる。</a:t>
            </a:r>
          </a:p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今後社会はどこに向かうのか。ロータリーでも挙げる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DEI</a:t>
            </a:r>
            <a:r>
              <a:rPr lang="ja-JP" altLang="en-US" sz="11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ダイバーシティー、エクイティー、インクルージョン。</a:t>
            </a:r>
          </a:p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これに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が役立つ事が大事。医学の世界では古くから倫理の</a:t>
            </a:r>
            <a:r>
              <a:rPr lang="ja-JP" altLang="en-US" sz="1100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重要性がさけばれており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、教育がなされてきた。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の世界においても同様の倫理教育が重要。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を生み出す現場には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DEI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が正しく根付いていなければならない。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09" y="6632056"/>
            <a:ext cx="1761897" cy="384081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AD69518-BFF2-34B2-586E-88A42D9AF04F}"/>
              </a:ext>
            </a:extLst>
          </p:cNvPr>
          <p:cNvSpPr txBox="1"/>
          <p:nvPr/>
        </p:nvSpPr>
        <p:spPr>
          <a:xfrm>
            <a:off x="283249" y="7037453"/>
            <a:ext cx="37218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33350"/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役員理事会報告</a:t>
            </a:r>
            <a:r>
              <a:rPr lang="en-US" altLang="ja-JP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月定例理事会　</a:t>
            </a:r>
            <a:endParaRPr lang="en-US" altLang="ja-JP" sz="1100" kern="1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indent="133350"/>
            <a:r>
              <a:rPr lang="en-US" altLang="ja-JP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2023</a:t>
            </a:r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19</a:t>
            </a:r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18:30~18:45</a:t>
            </a:r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三の丸ホテル</a:t>
            </a:r>
            <a:endParaRPr lang="en-US" altLang="ja-JP" sz="1100" kern="1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indent="133350"/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＜協議事項＞</a:t>
            </a:r>
          </a:p>
          <a:p>
            <a:pPr indent="133350"/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承認① </a:t>
            </a:r>
            <a:r>
              <a:rPr lang="en-US" altLang="ja-JP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月例会プログラムについて</a:t>
            </a:r>
          </a:p>
          <a:p>
            <a:pPr indent="133350"/>
            <a:r>
              <a:rPr lang="en-US" altLang="ja-JP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2/16</a:t>
            </a:r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 ｱｰﾙﾌﾞﾘｭｯﾄ展の設営  </a:t>
            </a:r>
            <a:r>
              <a:rPr lang="en-US" altLang="ja-JP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18:30</a:t>
            </a:r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～景山</a:t>
            </a:r>
            <a:r>
              <a:rPr lang="ja-JP" altLang="en-US" sz="8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lang="ja-JP" altLang="en-US" sz="10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例会は</a:t>
            </a:r>
            <a:r>
              <a:rPr lang="en-US" altLang="ja-JP" sz="10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19</a:t>
            </a:r>
            <a:r>
              <a:rPr lang="ja-JP" altLang="en-US" sz="10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時～</a:t>
            </a:r>
            <a:r>
              <a:rPr lang="ja-JP" altLang="en-US" sz="8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）</a:t>
            </a:r>
          </a:p>
          <a:p>
            <a:pPr indent="133350"/>
            <a:r>
              <a:rPr lang="en-US" altLang="ja-JP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2/23</a:t>
            </a:r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 ｱｰﾙﾌﾞﾘｭｯﾄ展の撤収  </a:t>
            </a:r>
            <a:r>
              <a:rPr lang="en-US" altLang="ja-JP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19</a:t>
            </a:r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時～景山（任意）</a:t>
            </a:r>
          </a:p>
          <a:p>
            <a:pPr indent="133350"/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承認②ｱﾌﾗｯｸ、乳児院、わんぱーくへの支援金</a:t>
            </a:r>
          </a:p>
          <a:p>
            <a:pPr indent="133350"/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＜報告事項＞</a:t>
            </a:r>
          </a:p>
          <a:p>
            <a:pPr indent="133350"/>
            <a:r>
              <a:rPr lang="en-US" altLang="ja-JP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月例会プログラム（案）について</a:t>
            </a:r>
          </a:p>
          <a:p>
            <a:pPr indent="133350"/>
            <a:r>
              <a:rPr lang="en-US" altLang="ja-JP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3/9</a:t>
            </a:r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100" kern="100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えこみっと</a:t>
            </a:r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見学　</a:t>
            </a:r>
            <a:r>
              <a:rPr lang="en-US" altLang="ja-JP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13</a:t>
            </a:r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時</a:t>
            </a:r>
            <a:r>
              <a:rPr lang="en-US" altLang="ja-JP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altLang="en-US" sz="11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分～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" b="23553"/>
          <a:stretch/>
        </p:blipFill>
        <p:spPr>
          <a:xfrm>
            <a:off x="4142534" y="3474457"/>
            <a:ext cx="2225650" cy="223277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7"/>
          <a:srcRect t="12299"/>
          <a:stretch/>
        </p:blipFill>
        <p:spPr>
          <a:xfrm>
            <a:off x="4136727" y="5950184"/>
            <a:ext cx="2278331" cy="149790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4486305" y="9402085"/>
            <a:ext cx="1764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五感が楽しむメニュー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2534" y="7691044"/>
            <a:ext cx="2286625" cy="165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12">
            <a:extLst>
              <a:ext uri="{FF2B5EF4-FFF2-40B4-BE49-F238E27FC236}">
                <a16:creationId xmlns:a16="http://schemas.microsoft.com/office/drawing/2014/main" id="{51A372CC-3F22-4BD1-8AF7-836F67CDC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318320"/>
              </p:ext>
            </p:extLst>
          </p:nvPr>
        </p:nvGraphicFramePr>
        <p:xfrm>
          <a:off x="259373" y="8251200"/>
          <a:ext cx="6331449" cy="129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770">
                  <a:extLst>
                    <a:ext uri="{9D8B030D-6E8A-4147-A177-3AD203B41FA5}">
                      <a16:colId xmlns:a16="http://schemas.microsoft.com/office/drawing/2014/main" val="1618915366"/>
                    </a:ext>
                  </a:extLst>
                </a:gridCol>
                <a:gridCol w="2104679">
                  <a:extLst>
                    <a:ext uri="{9D8B030D-6E8A-4147-A177-3AD203B41FA5}">
                      <a16:colId xmlns:a16="http://schemas.microsoft.com/office/drawing/2014/main" val="177515984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次回の例会　日時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:2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月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16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日（木）　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19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：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00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～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：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00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18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：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30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　景山）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　　　　　　　 　場所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: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水戸京成百貨店</a:t>
                      </a:r>
                    </a:p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　　　　　　     アールブリュット展の設営　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例会を欠席される会員は、日曜日までに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LINE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でご連絡ください。</a:t>
                      </a:r>
                    </a:p>
                    <a:p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【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連絡先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】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　出席委員会　友田委員長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38723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+mn-ea"/>
                          <a:ea typeface="+mn-ea"/>
                        </a:rPr>
                        <a:t>水戸好文ロータリークラブ事務局</a:t>
                      </a:r>
                      <a:r>
                        <a:rPr kumimoji="1" lang="en-US" altLang="ja-JP" sz="1050" dirty="0">
                          <a:latin typeface="+mn-ea"/>
                          <a:ea typeface="+mn-ea"/>
                        </a:rPr>
                        <a:t>310-0011</a:t>
                      </a:r>
                      <a:r>
                        <a:rPr kumimoji="1" lang="ja-JP" altLang="en-US" sz="1050" dirty="0">
                          <a:latin typeface="+mn-ea"/>
                          <a:ea typeface="+mn-ea"/>
                        </a:rPr>
                        <a:t>　水戸市三の丸</a:t>
                      </a:r>
                      <a:r>
                        <a:rPr kumimoji="1" lang="en-US" altLang="ja-JP" sz="1050" dirty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050" dirty="0">
                          <a:latin typeface="+mn-ea"/>
                          <a:ea typeface="+mn-ea"/>
                        </a:rPr>
                        <a:t>丁目</a:t>
                      </a:r>
                      <a:r>
                        <a:rPr kumimoji="1" lang="en-US" altLang="ja-JP" sz="1050" dirty="0">
                          <a:latin typeface="+mn-ea"/>
                          <a:ea typeface="+mn-ea"/>
                        </a:rPr>
                        <a:t>1-1</a:t>
                      </a:r>
                      <a:r>
                        <a:rPr kumimoji="1" lang="ja-JP" altLang="en-US" sz="1050" dirty="0">
                          <a:latin typeface="+mn-ea"/>
                          <a:ea typeface="+mn-ea"/>
                        </a:rPr>
                        <a:t>　水戸三の丸ホテル内</a:t>
                      </a:r>
                    </a:p>
                    <a:p>
                      <a:r>
                        <a:rPr kumimoji="1" lang="en-US" altLang="ja-JP" sz="1050" dirty="0">
                          <a:latin typeface="+mn-ea"/>
                          <a:ea typeface="+mn-ea"/>
                        </a:rPr>
                        <a:t>TEL 029-221-3011   FAX 029-221-3022 </a:t>
                      </a:r>
                      <a:endParaRPr kumimoji="1" lang="ja-JP" altLang="en-US" sz="105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会場　水戸三の丸ホテル</a:t>
                      </a:r>
                    </a:p>
                    <a:p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会長　伊藤道子　幹事　藤澤利枝</a:t>
                      </a:r>
                    </a:p>
                    <a:p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発行　公共イメージ・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IT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委員会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04265"/>
                  </a:ext>
                </a:extLst>
              </a:tr>
            </a:tbl>
          </a:graphicData>
        </a:graphic>
      </p:graphicFrame>
      <p:sp>
        <p:nvSpPr>
          <p:cNvPr id="6" name="Text Box 744">
            <a:extLst>
              <a:ext uri="{FF2B5EF4-FFF2-40B4-BE49-F238E27FC236}">
                <a16:creationId xmlns:a16="http://schemas.microsoft.com/office/drawing/2014/main" id="{8E28D0D9-E7AE-3E5F-4B3D-FE60C7C16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88" y="356464"/>
            <a:ext cx="1564490" cy="280364"/>
          </a:xfrm>
          <a:prstGeom prst="rect">
            <a:avLst/>
          </a:prstGeom>
          <a:solidFill>
            <a:srgbClr val="FFD9EE"/>
          </a:solidFill>
          <a:ln>
            <a:solidFill>
              <a:srgbClr val="E4007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にこにこ</a:t>
            </a:r>
            <a:r>
              <a:rPr lang="en-US" altLang="ja-JP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BOX</a:t>
            </a:r>
            <a:endParaRPr lang="en-US" altLang="ja-JP" b="1" i="0" u="none" strike="noStrike" baseline="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2990" y="790183"/>
            <a:ext cx="243195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藤澤利枝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江橋先生、今日はチェアヨがよろしくお願いします。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松本由美子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前回はフェアトレード商品販売会にご協力いただきましてありがとうございました。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Text Box 744">
            <a:extLst>
              <a:ext uri="{FF2B5EF4-FFF2-40B4-BE49-F238E27FC236}">
                <a16:creationId xmlns:a16="http://schemas.microsoft.com/office/drawing/2014/main" id="{8E28D0D9-E7AE-3E5F-4B3D-FE60C7C16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3" y="2080343"/>
            <a:ext cx="1564490" cy="280364"/>
          </a:xfrm>
          <a:prstGeom prst="rect">
            <a:avLst/>
          </a:prstGeom>
          <a:solidFill>
            <a:srgbClr val="FFD9EE"/>
          </a:solidFill>
          <a:ln>
            <a:solidFill>
              <a:srgbClr val="E4007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b="1" i="0" u="none" strike="noStrike" baseline="0" dirty="0">
                <a:solidFill>
                  <a:srgbClr val="000000"/>
                </a:solidFill>
                <a:latin typeface="+mj-ea"/>
                <a:ea typeface="+mj-ea"/>
              </a:rPr>
              <a:t>委員会報告</a:t>
            </a:r>
            <a:endParaRPr lang="en-US" altLang="ja-JP" b="1" i="0" u="none" strike="noStrike" baseline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5200" y="2452675"/>
            <a:ext cx="21863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誕生日のお花を贈呈　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親睦委員会</a:t>
            </a:r>
            <a:endParaRPr lang="en-US" altLang="ja-JP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皆様に祝福いただいて、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元気が出ました。友田会員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-2113" t="24102" r="1" b="24109"/>
          <a:stretch/>
        </p:blipFill>
        <p:spPr>
          <a:xfrm>
            <a:off x="3911456" y="636828"/>
            <a:ext cx="2638497" cy="172387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743" y="1893568"/>
            <a:ext cx="1309775" cy="1493463"/>
          </a:xfrm>
          <a:prstGeom prst="rect">
            <a:avLst/>
          </a:prstGeom>
        </p:spPr>
      </p:pic>
      <p:sp>
        <p:nvSpPr>
          <p:cNvPr id="13" name="Text Box 744">
            <a:extLst>
              <a:ext uri="{FF2B5EF4-FFF2-40B4-BE49-F238E27FC236}">
                <a16:creationId xmlns:a16="http://schemas.microsoft.com/office/drawing/2014/main" id="{8E28D0D9-E7AE-3E5F-4B3D-FE60C7C16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59" y="5305653"/>
            <a:ext cx="1564490" cy="280364"/>
          </a:xfrm>
          <a:prstGeom prst="rect">
            <a:avLst/>
          </a:prstGeom>
          <a:solidFill>
            <a:srgbClr val="FFD9EE"/>
          </a:solidFill>
          <a:ln>
            <a:solidFill>
              <a:srgbClr val="E4007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b="1" dirty="0">
                <a:solidFill>
                  <a:srgbClr val="000000"/>
                </a:solidFill>
                <a:latin typeface="+mj-ea"/>
                <a:ea typeface="+mj-ea"/>
              </a:rPr>
              <a:t>本日のゲスト紹介</a:t>
            </a:r>
            <a:endParaRPr lang="en-US" altLang="ja-JP" b="1" i="0" u="none" strike="noStrike" baseline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1867" y="5729472"/>
            <a:ext cx="302433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江橋ヨガインストラクター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会員の健康増進のためにチェアーヨガ講習会開催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椅子に座って無理なくできるヨガポーズ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ポイント：のばす・ひねる・脱力・呼吸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効　果：・心が落ち着く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・集中力アップ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・体が柔らかくなる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</a:p>
          <a:p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みんなの声：・気持ちいい</a:t>
            </a:r>
            <a:r>
              <a:rPr lang="ja-JP" altLang="en-US" sz="1100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・</a:t>
            </a:r>
            <a:endParaRPr lang="en-US" altLang="ja-JP" sz="1100" dirty="0">
              <a:solidFill>
                <a:srgbClr val="C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・肩こりがほぐれた</a:t>
            </a:r>
            <a:endParaRPr kumimoji="1" lang="en-US" altLang="ja-JP" sz="1100" dirty="0">
              <a:solidFill>
                <a:srgbClr val="C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</a:t>
            </a:r>
            <a:endParaRPr kumimoji="1" lang="en-US" altLang="ja-JP" sz="1100" dirty="0">
              <a:solidFill>
                <a:srgbClr val="C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538" y="5599617"/>
            <a:ext cx="3024336" cy="226722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536300" y="3563268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回地区職業セミナー参加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あゆみシューズ会長のお話では会場中が感動で涙しました。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会場も居心地が良くて大変集中できました。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小松崎忍　職業奉仕委員長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53300" y="4816237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新会員オリエンテーション参加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松本会員　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高井会員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 r="30404" b="30450"/>
          <a:stretch/>
        </p:blipFill>
        <p:spPr>
          <a:xfrm>
            <a:off x="618642" y="3153225"/>
            <a:ext cx="1800124" cy="210342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3637" y="2783017"/>
            <a:ext cx="1433383" cy="19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41855"/>
      </p:ext>
    </p:extLst>
  </p:cSld>
  <p:clrMapOvr>
    <a:masterClrMapping/>
  </p:clrMapOvr>
</p:sld>
</file>

<file path=ppt/theme/theme1.xml><?xml version="1.0" encoding="utf-8"?>
<a:theme xmlns:a="http://schemas.openxmlformats.org/drawingml/2006/main" name="TS10256017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40B168-7ECE-482C-B5F5-F32E52B9EB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TS102560173</Template>
  <TotalTime>0</TotalTime>
  <Words>629</Words>
  <Application>Microsoft Office PowerPoint</Application>
  <PresentationFormat>A4 210 x 297 mm</PresentationFormat>
  <Paragraphs>79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HG丸ｺﾞｼｯｸM-PRO</vt:lpstr>
      <vt:lpstr>ＭＳ Ｐゴシック</vt:lpstr>
      <vt:lpstr>ＭＳ Ｐ明朝</vt:lpstr>
      <vt:lpstr>Noto Sans JP</vt:lpstr>
      <vt:lpstr>游ゴシック</vt:lpstr>
      <vt:lpstr>游明朝</vt:lpstr>
      <vt:lpstr>Arial</vt:lpstr>
      <vt:lpstr>Calibri</vt:lpstr>
      <vt:lpstr>TS102560173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2011-06-07T09:59:23Z</dcterms:created>
  <dcterms:modified xsi:type="dcterms:W3CDTF">2023-01-25T03:27:03Z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TC025601739991</vt:lpwstr>
  </property>
</Properties>
</file>