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sldIdLst>
    <p:sldId id="270" r:id="rId3"/>
    <p:sldId id="261" r:id="rId4"/>
  </p:sldIdLst>
  <p:sldSz cx="6858000" cy="9906000" type="A4"/>
  <p:notesSz cx="7099300" cy="10234613"/>
  <p:defaultTextStyle>
    <a:defPPr>
      <a:defRPr lang="ja-JP"/>
    </a:defPPr>
    <a:lvl1pPr marL="0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919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838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757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677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596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3515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2434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1353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11">
          <p15:clr>
            <a:srgbClr val="A4A3A4"/>
          </p15:clr>
        </p15:guide>
        <p15:guide id="2" pos="21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007F"/>
    <a:srgbClr val="FFD9EE"/>
    <a:srgbClr val="FF3399"/>
    <a:srgbClr val="FF99FF"/>
    <a:srgbClr val="FFCCFF"/>
    <a:srgbClr val="2BEE16"/>
    <a:srgbClr val="42F030"/>
    <a:srgbClr val="FFFF99"/>
    <a:srgbClr val="CC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69" autoAdjust="0"/>
    <p:restoredTop sz="94660"/>
  </p:normalViewPr>
  <p:slideViewPr>
    <p:cSldViewPr>
      <p:cViewPr varScale="1">
        <p:scale>
          <a:sx n="80" d="100"/>
          <a:sy n="80" d="100"/>
        </p:scale>
        <p:origin x="3168" y="114"/>
      </p:cViewPr>
      <p:guideLst>
        <p:guide orient="horz" pos="3211"/>
        <p:guide pos="211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F10-D5D0-4926-9FCE-7E9F359BE904}" type="datetimeFigureOut">
              <a:rPr kumimoji="1" lang="ja-JP" altLang="en-US" smtClean="0"/>
              <a:pPr/>
              <a:t>2022/4/29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430F-5BDF-4EC6-A3DB-FB5A1491D92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F10-D5D0-4926-9FCE-7E9F359BE904}" type="datetimeFigureOut">
              <a:rPr kumimoji="1" lang="ja-JP" altLang="en-US" smtClean="0"/>
              <a:pPr/>
              <a:t>2022/4/29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430F-5BDF-4EC6-A3DB-FB5A1491D92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F10-D5D0-4926-9FCE-7E9F359BE904}" type="datetimeFigureOut">
              <a:rPr kumimoji="1" lang="ja-JP" altLang="en-US" smtClean="0"/>
              <a:pPr/>
              <a:t>2022/4/29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430F-5BDF-4EC6-A3DB-FB5A1491D92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F10-D5D0-4926-9FCE-7E9F359BE904}" type="datetimeFigureOut">
              <a:rPr kumimoji="1" lang="ja-JP" altLang="en-US" smtClean="0"/>
              <a:pPr/>
              <a:t>2022/4/29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430F-5BDF-4EC6-A3DB-FB5A1491D92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1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3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75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4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35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F10-D5D0-4926-9FCE-7E9F359BE904}" type="datetimeFigureOut">
              <a:rPr kumimoji="1" lang="ja-JP" altLang="en-US" smtClean="0"/>
              <a:pPr/>
              <a:t>2022/4/29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430F-5BDF-4EC6-A3DB-FB5A1491D92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28950" cy="653750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0"/>
            <a:ext cx="3028950" cy="653750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F10-D5D0-4926-9FCE-7E9F359BE904}" type="datetimeFigureOut">
              <a:rPr kumimoji="1" lang="ja-JP" altLang="en-US" smtClean="0"/>
              <a:pPr/>
              <a:t>2022/4/29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430F-5BDF-4EC6-A3DB-FB5A1491D92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9" indent="0">
              <a:buNone/>
              <a:defRPr sz="2100" b="1"/>
            </a:lvl2pPr>
            <a:lvl3pPr marL="957838" indent="0">
              <a:buNone/>
              <a:defRPr sz="1900" b="1"/>
            </a:lvl3pPr>
            <a:lvl4pPr marL="1436757" indent="0">
              <a:buNone/>
              <a:defRPr sz="1700" b="1"/>
            </a:lvl4pPr>
            <a:lvl5pPr marL="1915677" indent="0">
              <a:buNone/>
              <a:defRPr sz="1700" b="1"/>
            </a:lvl5pPr>
            <a:lvl6pPr marL="2394596" indent="0">
              <a:buNone/>
              <a:defRPr sz="1700" b="1"/>
            </a:lvl6pPr>
            <a:lvl7pPr marL="2873515" indent="0">
              <a:buNone/>
              <a:defRPr sz="1700" b="1"/>
            </a:lvl7pPr>
            <a:lvl8pPr marL="3352434" indent="0">
              <a:buNone/>
              <a:defRPr sz="1700" b="1"/>
            </a:lvl8pPr>
            <a:lvl9pPr marL="3831353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9" indent="0">
              <a:buNone/>
              <a:defRPr sz="2100" b="1"/>
            </a:lvl2pPr>
            <a:lvl3pPr marL="957838" indent="0">
              <a:buNone/>
              <a:defRPr sz="1900" b="1"/>
            </a:lvl3pPr>
            <a:lvl4pPr marL="1436757" indent="0">
              <a:buNone/>
              <a:defRPr sz="1700" b="1"/>
            </a:lvl4pPr>
            <a:lvl5pPr marL="1915677" indent="0">
              <a:buNone/>
              <a:defRPr sz="1700" b="1"/>
            </a:lvl5pPr>
            <a:lvl6pPr marL="2394596" indent="0">
              <a:buNone/>
              <a:defRPr sz="1700" b="1"/>
            </a:lvl6pPr>
            <a:lvl7pPr marL="2873515" indent="0">
              <a:buNone/>
              <a:defRPr sz="1700" b="1"/>
            </a:lvl7pPr>
            <a:lvl8pPr marL="3352434" indent="0">
              <a:buNone/>
              <a:defRPr sz="1700" b="1"/>
            </a:lvl8pPr>
            <a:lvl9pPr marL="3831353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7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F10-D5D0-4926-9FCE-7E9F359BE904}" type="datetimeFigureOut">
              <a:rPr kumimoji="1" lang="ja-JP" altLang="en-US" smtClean="0"/>
              <a:pPr/>
              <a:t>2022/4/29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430F-5BDF-4EC6-A3DB-FB5A1491D92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F10-D5D0-4926-9FCE-7E9F359BE904}" type="datetimeFigureOut">
              <a:rPr kumimoji="1" lang="ja-JP" altLang="en-US" smtClean="0"/>
              <a:pPr/>
              <a:t>2022/4/29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430F-5BDF-4EC6-A3DB-FB5A1491D92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F10-D5D0-4926-9FCE-7E9F359BE904}" type="datetimeFigureOut">
              <a:rPr kumimoji="1" lang="ja-JP" altLang="en-US" smtClean="0"/>
              <a:pPr/>
              <a:t>2022/4/29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430F-5BDF-4EC6-A3DB-FB5A1491D92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4" cy="1678516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4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78919" indent="0">
              <a:buNone/>
              <a:defRPr sz="1300"/>
            </a:lvl2pPr>
            <a:lvl3pPr marL="957838" indent="0">
              <a:buNone/>
              <a:defRPr sz="1000"/>
            </a:lvl3pPr>
            <a:lvl4pPr marL="1436757" indent="0">
              <a:buNone/>
              <a:defRPr sz="900"/>
            </a:lvl4pPr>
            <a:lvl5pPr marL="1915677" indent="0">
              <a:buNone/>
              <a:defRPr sz="900"/>
            </a:lvl5pPr>
            <a:lvl6pPr marL="2394596" indent="0">
              <a:buNone/>
              <a:defRPr sz="900"/>
            </a:lvl6pPr>
            <a:lvl7pPr marL="2873515" indent="0">
              <a:buNone/>
              <a:defRPr sz="900"/>
            </a:lvl7pPr>
            <a:lvl8pPr marL="3352434" indent="0">
              <a:buNone/>
              <a:defRPr sz="900"/>
            </a:lvl8pPr>
            <a:lvl9pPr marL="3831353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F10-D5D0-4926-9FCE-7E9F359BE904}" type="datetimeFigureOut">
              <a:rPr kumimoji="1" lang="ja-JP" altLang="en-US" smtClean="0"/>
              <a:pPr/>
              <a:t>2022/4/29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430F-5BDF-4EC6-A3DB-FB5A1491D92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919" indent="0">
              <a:buNone/>
              <a:defRPr sz="2900"/>
            </a:lvl2pPr>
            <a:lvl3pPr marL="957838" indent="0">
              <a:buNone/>
              <a:defRPr sz="2500"/>
            </a:lvl3pPr>
            <a:lvl4pPr marL="1436757" indent="0">
              <a:buNone/>
              <a:defRPr sz="2100"/>
            </a:lvl4pPr>
            <a:lvl5pPr marL="1915677" indent="0">
              <a:buNone/>
              <a:defRPr sz="2100"/>
            </a:lvl5pPr>
            <a:lvl6pPr marL="2394596" indent="0">
              <a:buNone/>
              <a:defRPr sz="2100"/>
            </a:lvl6pPr>
            <a:lvl7pPr marL="2873515" indent="0">
              <a:buNone/>
              <a:defRPr sz="2100"/>
            </a:lvl7pPr>
            <a:lvl8pPr marL="3352434" indent="0">
              <a:buNone/>
              <a:defRPr sz="2100"/>
            </a:lvl8pPr>
            <a:lvl9pPr marL="3831353" indent="0">
              <a:buNone/>
              <a:defRPr sz="2100"/>
            </a:lvl9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9"/>
          </a:xfrm>
        </p:spPr>
        <p:txBody>
          <a:bodyPr/>
          <a:lstStyle>
            <a:lvl1pPr marL="0" indent="0">
              <a:buNone/>
              <a:defRPr sz="1500"/>
            </a:lvl1pPr>
            <a:lvl2pPr marL="478919" indent="0">
              <a:buNone/>
              <a:defRPr sz="1300"/>
            </a:lvl2pPr>
            <a:lvl3pPr marL="957838" indent="0">
              <a:buNone/>
              <a:defRPr sz="1000"/>
            </a:lvl3pPr>
            <a:lvl4pPr marL="1436757" indent="0">
              <a:buNone/>
              <a:defRPr sz="900"/>
            </a:lvl4pPr>
            <a:lvl5pPr marL="1915677" indent="0">
              <a:buNone/>
              <a:defRPr sz="900"/>
            </a:lvl5pPr>
            <a:lvl6pPr marL="2394596" indent="0">
              <a:buNone/>
              <a:defRPr sz="900"/>
            </a:lvl6pPr>
            <a:lvl7pPr marL="2873515" indent="0">
              <a:buNone/>
              <a:defRPr sz="900"/>
            </a:lvl7pPr>
            <a:lvl8pPr marL="3352434" indent="0">
              <a:buNone/>
              <a:defRPr sz="900"/>
            </a:lvl8pPr>
            <a:lvl9pPr marL="3831353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F10-D5D0-4926-9FCE-7E9F359BE904}" type="datetimeFigureOut">
              <a:rPr kumimoji="1" lang="ja-JP" altLang="en-US" smtClean="0"/>
              <a:pPr/>
              <a:t>2022/4/29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430F-5BDF-4EC6-A3DB-FB5A1491D92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1"/>
          </a:xfrm>
          <a:prstGeom prst="rect">
            <a:avLst/>
          </a:prstGeom>
        </p:spPr>
        <p:txBody>
          <a:bodyPr vert="horz" lIns="95784" tIns="47892" rIns="95784" bIns="47892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0"/>
            <a:ext cx="6172200" cy="6537502"/>
          </a:xfrm>
          <a:prstGeom prst="rect">
            <a:avLst/>
          </a:prstGeom>
        </p:spPr>
        <p:txBody>
          <a:bodyPr vert="horz" lIns="95784" tIns="47892" rIns="95784" bIns="47892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FDF10-D5D0-4926-9FCE-7E9F359BE904}" type="datetimeFigureOut">
              <a:rPr kumimoji="1" lang="ja-JP" altLang="en-US" smtClean="0"/>
              <a:pPr/>
              <a:t>2022/4/29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7430F-5BDF-4EC6-A3DB-FB5A1491D92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838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9" indent="-359189" algn="l" defTabSz="957838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44" indent="-299324" algn="l" defTabSz="957838" rtl="0" eaLnBrk="1" latinLnBrk="0" hangingPunct="1">
        <a:spcBef>
          <a:spcPct val="20000"/>
        </a:spcBef>
        <a:buFont typeface="Arial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98" indent="-239460" algn="l" defTabSz="957838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217" indent="-239460" algn="l" defTabSz="957838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136" indent="-239460" algn="l" defTabSz="957838" rtl="0" eaLnBrk="1" latinLnBrk="0" hangingPunct="1">
        <a:spcBef>
          <a:spcPct val="20000"/>
        </a:spcBef>
        <a:buFont typeface="Arial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4055" indent="-239460" algn="l" defTabSz="957838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75" indent="-239460" algn="l" defTabSz="957838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94" indent="-239460" algn="l" defTabSz="957838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813" indent="-239460" algn="l" defTabSz="957838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19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38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57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77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96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515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434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353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32656" y="1352600"/>
            <a:ext cx="4539264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200" b="1" dirty="0" smtClean="0">
                <a:solidFill>
                  <a:srgbClr val="000000"/>
                </a:solidFill>
                <a:latin typeface="+mn-ea"/>
              </a:rPr>
              <a:t>５月</a:t>
            </a:r>
            <a:r>
              <a:rPr lang="ja-JP" altLang="en-US" sz="1200" b="1" dirty="0">
                <a:solidFill>
                  <a:srgbClr val="000000"/>
                </a:solidFill>
                <a:latin typeface="+mn-ea"/>
              </a:rPr>
              <a:t>　</a:t>
            </a:r>
            <a:r>
              <a:rPr lang="ja-JP" altLang="en-US" sz="1200" b="1" dirty="0" smtClean="0">
                <a:solidFill>
                  <a:srgbClr val="000000"/>
                </a:solidFill>
                <a:latin typeface="+mn-ea"/>
              </a:rPr>
              <a:t>第１例会</a:t>
            </a:r>
            <a:r>
              <a:rPr lang="ja-JP" altLang="en-US" sz="1200" b="1" dirty="0">
                <a:solidFill>
                  <a:srgbClr val="000000"/>
                </a:solidFill>
                <a:latin typeface="+mn-ea"/>
              </a:rPr>
              <a:t>　令和</a:t>
            </a:r>
            <a:r>
              <a:rPr lang="ja-JP" altLang="en-US" sz="1200" b="1" dirty="0" smtClean="0">
                <a:solidFill>
                  <a:srgbClr val="000000"/>
                </a:solidFill>
                <a:latin typeface="+mn-ea"/>
              </a:rPr>
              <a:t>４年５月８日（日）</a:t>
            </a:r>
            <a:r>
              <a:rPr lang="ja-JP" altLang="en-US" sz="1200" b="1" dirty="0">
                <a:solidFill>
                  <a:srgbClr val="000000"/>
                </a:solidFill>
                <a:latin typeface="+mn-ea"/>
              </a:rPr>
              <a:t>　</a:t>
            </a:r>
            <a:r>
              <a:rPr lang="ja-JP" altLang="en-US" sz="1200" b="1" dirty="0" smtClean="0">
                <a:solidFill>
                  <a:srgbClr val="000000"/>
                </a:solidFill>
                <a:latin typeface="+mn-ea"/>
              </a:rPr>
              <a:t>９：００～</a:t>
            </a:r>
            <a:r>
              <a:rPr lang="ja-JP" altLang="en-US" sz="1200" b="1" dirty="0">
                <a:solidFill>
                  <a:srgbClr val="000000"/>
                </a:solidFill>
                <a:latin typeface="+mn-ea"/>
              </a:rPr>
              <a:t>　</a:t>
            </a:r>
            <a:r>
              <a:rPr lang="ja-JP" altLang="en-US" sz="1200" b="1" dirty="0" smtClean="0">
                <a:solidFill>
                  <a:srgbClr val="000000"/>
                </a:solidFill>
                <a:latin typeface="+mn-ea"/>
              </a:rPr>
              <a:t>つくば国際会議場</a:t>
            </a:r>
            <a:r>
              <a:rPr lang="ja-JP" altLang="en-US" sz="1200" b="1" dirty="0">
                <a:solidFill>
                  <a:srgbClr val="000000"/>
                </a:solidFill>
                <a:latin typeface="+mn-ea"/>
              </a:rPr>
              <a:t>　</a:t>
            </a:r>
            <a:endParaRPr lang="ja-JP" altLang="en-US" sz="1400" b="1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8" name="Text Box 744"/>
          <p:cNvSpPr txBox="1">
            <a:spLocks noChangeArrowheads="1"/>
          </p:cNvSpPr>
          <p:nvPr/>
        </p:nvSpPr>
        <p:spPr bwMode="auto">
          <a:xfrm>
            <a:off x="401905" y="2663519"/>
            <a:ext cx="1559483" cy="273357"/>
          </a:xfrm>
          <a:prstGeom prst="rect">
            <a:avLst/>
          </a:prstGeom>
          <a:solidFill>
            <a:srgbClr val="FFD9EE"/>
          </a:solidFill>
          <a:ln>
            <a:solidFill>
              <a:srgbClr val="E4007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45720" tIns="22860" rIns="45720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200" b="1" dirty="0">
                <a:solidFill>
                  <a:srgbClr val="000000"/>
                </a:solidFill>
                <a:latin typeface="+mj-ea"/>
                <a:ea typeface="+mj-ea"/>
              </a:rPr>
              <a:t>会長の時間</a:t>
            </a:r>
            <a:endParaRPr lang="ja-JP" altLang="en-US" sz="1200" b="1" i="0" u="none" strike="noStrike" baseline="0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="" xmlns:a16="http://schemas.microsoft.com/office/drawing/2014/main" id="{A7D94118-02E9-4C21-93CB-12BC7ECD9C95}"/>
              </a:ext>
            </a:extLst>
          </p:cNvPr>
          <p:cNvSpPr/>
          <p:nvPr/>
        </p:nvSpPr>
        <p:spPr>
          <a:xfrm>
            <a:off x="360634" y="540453"/>
            <a:ext cx="6104865" cy="771826"/>
          </a:xfrm>
          <a:prstGeom prst="rect">
            <a:avLst/>
          </a:prstGeom>
          <a:ln>
            <a:solidFill>
              <a:srgbClr val="E4007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="" xmlns:a16="http://schemas.microsoft.com/office/drawing/2014/main" id="{65B073AE-BC4C-47A0-B900-DAF6A3516C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93" y="585511"/>
            <a:ext cx="1550015" cy="582348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="" xmlns:a16="http://schemas.microsoft.com/office/drawing/2014/main" id="{DEA473FE-649C-40DF-8F74-A216026B5B1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04" b="50001"/>
          <a:stretch/>
        </p:blipFill>
        <p:spPr>
          <a:xfrm>
            <a:off x="2160682" y="704058"/>
            <a:ext cx="4218495" cy="350520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="" xmlns:a16="http://schemas.microsoft.com/office/drawing/2014/main" id="{80C8AF46-A567-489B-B300-8D909930900B}"/>
              </a:ext>
            </a:extLst>
          </p:cNvPr>
          <p:cNvSpPr txBox="1"/>
          <p:nvPr/>
        </p:nvSpPr>
        <p:spPr>
          <a:xfrm>
            <a:off x="345784" y="2350657"/>
            <a:ext cx="39424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000"/>
            </a:pPr>
            <a:r>
              <a:rPr lang="ja-JP" altLang="en-US" sz="1200" b="1" dirty="0">
                <a:solidFill>
                  <a:srgbClr val="000000"/>
                </a:solidFill>
                <a:latin typeface="+mn-ea"/>
              </a:rPr>
              <a:t>４月　第</a:t>
            </a:r>
            <a:r>
              <a:rPr lang="en-US" altLang="ja-JP" sz="1200" b="1" dirty="0">
                <a:solidFill>
                  <a:srgbClr val="000000"/>
                </a:solidFill>
                <a:latin typeface="+mn-ea"/>
              </a:rPr>
              <a:t>2</a:t>
            </a:r>
            <a:r>
              <a:rPr lang="ja-JP" altLang="en-US" sz="1200" b="1" dirty="0">
                <a:solidFill>
                  <a:srgbClr val="000000"/>
                </a:solidFill>
                <a:latin typeface="+mn-ea"/>
              </a:rPr>
              <a:t>例会　於：水戸三の丸ホテル　４月</a:t>
            </a:r>
            <a:r>
              <a:rPr lang="en-US" altLang="ja-JP" sz="1200" b="1" dirty="0">
                <a:solidFill>
                  <a:srgbClr val="000000"/>
                </a:solidFill>
                <a:latin typeface="+mn-ea"/>
              </a:rPr>
              <a:t>21</a:t>
            </a:r>
            <a:r>
              <a:rPr lang="ja-JP" altLang="en-US" sz="1200" b="1" dirty="0">
                <a:solidFill>
                  <a:srgbClr val="000000"/>
                </a:solidFill>
                <a:latin typeface="+mn-ea"/>
              </a:rPr>
              <a:t>日</a:t>
            </a:r>
            <a:r>
              <a:rPr lang="en-US" altLang="ja-JP" sz="1200" b="1" dirty="0">
                <a:solidFill>
                  <a:srgbClr val="000000"/>
                </a:solidFill>
                <a:latin typeface="+mn-ea"/>
              </a:rPr>
              <a:t>18</a:t>
            </a:r>
            <a:r>
              <a:rPr lang="ja-JP" altLang="en-US" sz="1200" b="1" dirty="0">
                <a:solidFill>
                  <a:srgbClr val="000000"/>
                </a:solidFill>
                <a:latin typeface="+mn-ea"/>
              </a:rPr>
              <a:t>：</a:t>
            </a:r>
            <a:r>
              <a:rPr lang="en-US" altLang="ja-JP" sz="1200" b="1" dirty="0">
                <a:solidFill>
                  <a:srgbClr val="000000"/>
                </a:solidFill>
                <a:latin typeface="+mn-ea"/>
              </a:rPr>
              <a:t>30</a:t>
            </a:r>
            <a:r>
              <a:rPr lang="ja-JP" altLang="en-US" sz="1200" b="1" dirty="0">
                <a:solidFill>
                  <a:srgbClr val="000000"/>
                </a:solidFill>
                <a:latin typeface="+mn-ea"/>
              </a:rPr>
              <a:t>～　　　　　　</a:t>
            </a:r>
            <a:endParaRPr lang="ja-JP" altLang="en-US" sz="1400" b="1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24" name="Text Box 744">
            <a:extLst>
              <a:ext uri="{FF2B5EF4-FFF2-40B4-BE49-F238E27FC236}">
                <a16:creationId xmlns="" xmlns:a16="http://schemas.microsoft.com/office/drawing/2014/main" id="{7CA43CB6-DA31-411E-ADA5-E7461B439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546" y="8590271"/>
            <a:ext cx="1586936" cy="287312"/>
          </a:xfrm>
          <a:prstGeom prst="rect">
            <a:avLst/>
          </a:prstGeom>
          <a:solidFill>
            <a:srgbClr val="FFD9EE"/>
          </a:solidFill>
          <a:ln>
            <a:solidFill>
              <a:srgbClr val="E4007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45720" tIns="22860" rIns="45720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200" b="1" dirty="0">
                <a:solidFill>
                  <a:srgbClr val="000000"/>
                </a:solidFill>
                <a:latin typeface="+mj-ea"/>
                <a:ea typeface="+mj-ea"/>
              </a:rPr>
              <a:t>出席報告</a:t>
            </a:r>
            <a:endParaRPr lang="en-US" altLang="ja-JP" sz="1200" b="1" i="0" u="none" strike="noStrike" baseline="0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graphicFrame>
        <p:nvGraphicFramePr>
          <p:cNvPr id="33" name="表 33">
            <a:extLst>
              <a:ext uri="{FF2B5EF4-FFF2-40B4-BE49-F238E27FC236}">
                <a16:creationId xmlns="" xmlns:a16="http://schemas.microsoft.com/office/drawing/2014/main" id="{A1014B2E-EBC8-4DFC-B3F1-E21EDF576F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525375"/>
              </p:ext>
            </p:extLst>
          </p:nvPr>
        </p:nvGraphicFramePr>
        <p:xfrm>
          <a:off x="405117" y="8970565"/>
          <a:ext cx="3634670" cy="637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807">
                  <a:extLst>
                    <a:ext uri="{9D8B030D-6E8A-4147-A177-3AD203B41FA5}">
                      <a16:colId xmlns="" xmlns:a16="http://schemas.microsoft.com/office/drawing/2014/main" val="1217179852"/>
                    </a:ext>
                  </a:extLst>
                </a:gridCol>
                <a:gridCol w="925807">
                  <a:extLst>
                    <a:ext uri="{9D8B030D-6E8A-4147-A177-3AD203B41FA5}">
                      <a16:colId xmlns="" xmlns:a16="http://schemas.microsoft.com/office/drawing/2014/main" val="6933708"/>
                    </a:ext>
                  </a:extLst>
                </a:gridCol>
                <a:gridCol w="925807">
                  <a:extLst>
                    <a:ext uri="{9D8B030D-6E8A-4147-A177-3AD203B41FA5}">
                      <a16:colId xmlns="" xmlns:a16="http://schemas.microsoft.com/office/drawing/2014/main" val="2893930200"/>
                    </a:ext>
                  </a:extLst>
                </a:gridCol>
                <a:gridCol w="857249">
                  <a:extLst>
                    <a:ext uri="{9D8B030D-6E8A-4147-A177-3AD203B41FA5}">
                      <a16:colId xmlns="" xmlns:a16="http://schemas.microsoft.com/office/drawing/2014/main" val="1647125812"/>
                    </a:ext>
                  </a:extLst>
                </a:gridCol>
              </a:tblGrid>
              <a:tr h="306692"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例会日</a:t>
                      </a:r>
                      <a:endParaRPr kumimoji="1" lang="ja-JP" altLang="en-US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会員総数</a:t>
                      </a:r>
                      <a:endParaRPr kumimoji="1" lang="ja-JP" altLang="en-US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出席数</a:t>
                      </a:r>
                      <a:endParaRPr kumimoji="1" lang="ja-JP" altLang="en-US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出席率</a:t>
                      </a:r>
                      <a:endParaRPr kumimoji="1" lang="ja-JP" altLang="en-US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12792988"/>
                  </a:ext>
                </a:extLst>
              </a:tr>
              <a:tr h="3311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４月２１日</a:t>
                      </a:r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>
                    <a:lnL w="9525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１７</a:t>
                      </a:r>
                      <a:r>
                        <a:rPr kumimoji="1" lang="ja-JP" altLang="ja-JP" sz="1100" b="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人</a:t>
                      </a:r>
                      <a:endParaRPr kumimoji="1" lang="ja-JP" altLang="en-US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１４</a:t>
                      </a:r>
                      <a:r>
                        <a:rPr kumimoji="1" lang="ja-JP" altLang="ja-JP" sz="11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人</a:t>
                      </a:r>
                      <a:endParaRPr kumimoji="1" lang="ja-JP" altLang="en-US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82.4%</a:t>
                      </a:r>
                      <a:endParaRPr kumimoji="1" lang="ja-JP" altLang="en-US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21268412"/>
                  </a:ext>
                </a:extLst>
              </a:tr>
            </a:tbl>
          </a:graphicData>
        </a:graphic>
      </p:graphicFrame>
      <p:sp>
        <p:nvSpPr>
          <p:cNvPr id="36" name="Text Box 730">
            <a:extLst>
              <a:ext uri="{FF2B5EF4-FFF2-40B4-BE49-F238E27FC236}">
                <a16:creationId xmlns="" xmlns:a16="http://schemas.microsoft.com/office/drawing/2014/main" id="{2A137E47-3A94-41DC-966D-8BC091798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7054" y="2749949"/>
            <a:ext cx="1564490" cy="240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xmlns:mc="http://schemas.openxmlformats.org/markup-compatibility/2006" val="808080" mc:Ignorable="a14" a14:legacySpreadsheetColorIndex="2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36576" tIns="22860" rIns="0" bIns="22860" numCol="1" spcCol="216000" anchor="t" anchorCtr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00"/>
              </a:lnSpc>
              <a:defRPr sz="1000"/>
            </a:pPr>
            <a:r>
              <a:rPr lang="zh-TW" altLang="en-US" b="1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青少年奉仕月間</a:t>
            </a:r>
            <a:endParaRPr lang="ja-JP" altLang="en-US" b="1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Text Box 730">
            <a:extLst>
              <a:ext uri="{FF2B5EF4-FFF2-40B4-BE49-F238E27FC236}">
                <a16:creationId xmlns="" xmlns:a16="http://schemas.microsoft.com/office/drawing/2014/main" id="{04CD840B-CBCA-431A-B825-463B12473C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351" y="1054578"/>
            <a:ext cx="1069852" cy="207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xmlns:mc="http://schemas.openxmlformats.org/markup-compatibility/2006" val="808080" mc:Ignorable="a14" a14:legacySpreadsheetColorIndex="2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36576" tIns="22860" rIns="0" bIns="22860" numCol="1" spcCol="216000" anchor="t" anchorCtr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400"/>
              </a:lnSpc>
              <a:defRPr sz="1000"/>
            </a:pPr>
            <a:r>
              <a:rPr lang="en-US" altLang="ja-JP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No.</a:t>
            </a:r>
            <a:r>
              <a:rPr lang="ja-JP" altLang="en-US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455</a:t>
            </a:r>
            <a:endParaRPr lang="ja-JP" altLang="en-US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="" xmlns:a16="http://schemas.microsoft.com/office/drawing/2014/main" id="{8DD05145-70B3-46AC-9267-E85BDADEDD1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967" y="1568624"/>
            <a:ext cx="2084664" cy="1145821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="" xmlns:a16="http://schemas.microsoft.com/office/drawing/2014/main" id="{D9C83F0B-EC26-4053-AB50-395EB7991D06}"/>
              </a:ext>
            </a:extLst>
          </p:cNvPr>
          <p:cNvSpPr txBox="1"/>
          <p:nvPr/>
        </p:nvSpPr>
        <p:spPr>
          <a:xfrm>
            <a:off x="317251" y="2971001"/>
            <a:ext cx="381040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ja-JP" sz="1100" kern="100" dirty="0">
                <a:effectLst/>
                <a:latin typeface="+mn-ea"/>
                <a:cs typeface="Times New Roman" panose="02020603050405020304" pitchFamily="18" charset="0"/>
              </a:rPr>
              <a:t>皆様こんばんは。</a:t>
            </a:r>
          </a:p>
          <a:p>
            <a:pPr algn="just"/>
            <a:r>
              <a:rPr lang="ja-JP" altLang="ja-JP" sz="1100" kern="100" dirty="0">
                <a:effectLst/>
                <a:latin typeface="+mn-ea"/>
                <a:cs typeface="Times New Roman" panose="02020603050405020304" pitchFamily="18" charset="0"/>
              </a:rPr>
              <a:t>　次回の例会は</a:t>
            </a:r>
            <a:r>
              <a:rPr lang="en-US" altLang="ja-JP" sz="1100" kern="100" dirty="0">
                <a:effectLst/>
                <a:latin typeface="+mn-ea"/>
                <a:cs typeface="Times New Roman" panose="02020603050405020304" pitchFamily="18" charset="0"/>
              </a:rPr>
              <a:t>5</a:t>
            </a:r>
            <a:r>
              <a:rPr lang="ja-JP" altLang="ja-JP" sz="1100" kern="100" dirty="0">
                <a:effectLst/>
                <a:latin typeface="+mn-ea"/>
                <a:cs typeface="Times New Roman" panose="02020603050405020304" pitchFamily="18" charset="0"/>
              </a:rPr>
              <a:t>月</a:t>
            </a:r>
            <a:r>
              <a:rPr lang="en-US" altLang="ja-JP" sz="1100" kern="100" dirty="0">
                <a:effectLst/>
                <a:latin typeface="+mn-ea"/>
                <a:cs typeface="Times New Roman" panose="02020603050405020304" pitchFamily="18" charset="0"/>
              </a:rPr>
              <a:t>8</a:t>
            </a:r>
            <a:r>
              <a:rPr lang="ja-JP" altLang="ja-JP" sz="1100" kern="100" dirty="0">
                <a:effectLst/>
                <a:latin typeface="+mn-ea"/>
                <a:cs typeface="Times New Roman" panose="02020603050405020304" pitchFamily="18" charset="0"/>
              </a:rPr>
              <a:t>日つくば国際会議場　地区大会となります。</a:t>
            </a:r>
          </a:p>
          <a:p>
            <a:pPr algn="just"/>
            <a:r>
              <a:rPr lang="ja-JP" altLang="ja-JP" sz="1100" kern="100" dirty="0">
                <a:effectLst/>
                <a:latin typeface="+mn-ea"/>
                <a:cs typeface="Times New Roman" panose="02020603050405020304" pitchFamily="18" charset="0"/>
              </a:rPr>
              <a:t>　多くの会員の参加を希望致します。以前川上会員による”女子の　エンパワーメント”の講演がありその事に対する表彰が有ります。　どうか皆様もご期待して下さい。</a:t>
            </a:r>
          </a:p>
          <a:p>
            <a:pPr algn="just"/>
            <a:r>
              <a:rPr lang="ja-JP" altLang="ja-JP" sz="1100" kern="100" dirty="0">
                <a:effectLst/>
                <a:latin typeface="+mn-ea"/>
                <a:cs typeface="Times New Roman" panose="02020603050405020304" pitchFamily="18" charset="0"/>
              </a:rPr>
              <a:t>　さて、昨年五十嵐年度より始まりました”みとちゃん　ミモザプロジェクト”の御礼が水戸市長より届きました。このプロジェクトは生理貧困に対するプロジェクトで、当クラブも物品の支援を行いました。今後も継続していきたいと思います。</a:t>
            </a:r>
          </a:p>
          <a:p>
            <a:pPr algn="just"/>
            <a:r>
              <a:rPr lang="ja-JP" altLang="ja-JP" sz="1100" kern="100" dirty="0">
                <a:effectLst/>
                <a:latin typeface="+mn-ea"/>
                <a:cs typeface="Times New Roman" panose="02020603050405020304" pitchFamily="18" charset="0"/>
              </a:rPr>
              <a:t>　また、ロータリー賞も無事クリア致しました。ご協力有難うございました。</a:t>
            </a:r>
          </a:p>
        </p:txBody>
      </p:sp>
      <p:sp>
        <p:nvSpPr>
          <p:cNvPr id="41" name="Text Box 744">
            <a:extLst>
              <a:ext uri="{FF2B5EF4-FFF2-40B4-BE49-F238E27FC236}">
                <a16:creationId xmlns="" xmlns:a16="http://schemas.microsoft.com/office/drawing/2014/main" id="{092B0B17-6AEC-4379-8341-6194C4E66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905" y="1658768"/>
            <a:ext cx="3675168" cy="507148"/>
          </a:xfrm>
          <a:prstGeom prst="rect">
            <a:avLst/>
          </a:prstGeom>
          <a:noFill/>
          <a:ln w="9525" algn="ctr">
            <a:solidFill>
              <a:srgbClr val="E4007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45720" tIns="22860" rIns="45720" bIns="22860" numCol="2" spcCol="14400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00"/>
              </a:lnSpc>
              <a:defRPr sz="1000"/>
            </a:pPr>
            <a:r>
              <a:rPr lang="en-US" altLang="ja-JP" dirty="0" smtClean="0">
                <a:solidFill>
                  <a:srgbClr val="000000"/>
                </a:solidFill>
                <a:latin typeface="+mn-ea"/>
              </a:rPr>
              <a:t>.</a:t>
            </a:r>
            <a:r>
              <a:rPr lang="ja-JP" altLang="en-US" dirty="0">
                <a:solidFill>
                  <a:srgbClr val="000000"/>
                </a:solidFill>
                <a:latin typeface="+mn-ea"/>
              </a:rPr>
              <a:t>国際ロータリー第</a:t>
            </a:r>
            <a:r>
              <a:rPr lang="en-US" altLang="ja-JP" dirty="0">
                <a:solidFill>
                  <a:srgbClr val="000000"/>
                </a:solidFill>
                <a:latin typeface="+mn-ea"/>
              </a:rPr>
              <a:t>2820</a:t>
            </a:r>
            <a:r>
              <a:rPr lang="ja-JP" altLang="en-US" dirty="0">
                <a:solidFill>
                  <a:srgbClr val="000000"/>
                </a:solidFill>
                <a:latin typeface="+mn-ea"/>
              </a:rPr>
              <a:t>地区</a:t>
            </a:r>
            <a:r>
              <a:rPr lang="en-US" altLang="ja-JP" dirty="0">
                <a:solidFill>
                  <a:srgbClr val="000000"/>
                </a:solidFill>
                <a:latin typeface="+mn-ea"/>
              </a:rPr>
              <a:t>2021-2022</a:t>
            </a:r>
            <a:r>
              <a:rPr lang="ja-JP" altLang="en-US" dirty="0">
                <a:solidFill>
                  <a:srgbClr val="000000"/>
                </a:solidFill>
                <a:latin typeface="+mn-ea"/>
              </a:rPr>
              <a:t>年度地区大会</a:t>
            </a:r>
            <a:endParaRPr lang="en-US" altLang="ja-JP" dirty="0">
              <a:solidFill>
                <a:srgbClr val="000000"/>
              </a:solidFill>
              <a:latin typeface="+mn-ea"/>
            </a:endParaRPr>
          </a:p>
          <a:p>
            <a:pPr>
              <a:lnSpc>
                <a:spcPts val="1600"/>
              </a:lnSpc>
              <a:defRPr sz="1000"/>
            </a:pPr>
            <a:r>
              <a:rPr lang="ja-JP" altLang="en-US" dirty="0">
                <a:solidFill>
                  <a:srgbClr val="000000"/>
                </a:solidFill>
                <a:latin typeface="+mn-ea"/>
              </a:rPr>
              <a:t>つくば国際</a:t>
            </a:r>
            <a:r>
              <a:rPr lang="ja-JP" altLang="en-US" dirty="0" smtClean="0">
                <a:solidFill>
                  <a:srgbClr val="000000"/>
                </a:solidFill>
                <a:latin typeface="+mn-ea"/>
              </a:rPr>
              <a:t>会議場</a:t>
            </a:r>
            <a:endParaRPr lang="en-US" altLang="ja-JP" dirty="0" smtClean="0">
              <a:solidFill>
                <a:srgbClr val="000000"/>
              </a:solidFill>
              <a:latin typeface="+mn-ea"/>
            </a:endParaRPr>
          </a:p>
          <a:p>
            <a:pPr>
              <a:lnSpc>
                <a:spcPts val="1600"/>
              </a:lnSpc>
              <a:defRPr sz="1000"/>
            </a:pPr>
            <a:r>
              <a:rPr lang="zh-TW" altLang="en-US" dirty="0">
                <a:solidFill>
                  <a:srgbClr val="000000"/>
                </a:solidFill>
                <a:latin typeface="+mn-ea"/>
              </a:rPr>
              <a:t>記念講演　勝間　靖 氏</a:t>
            </a:r>
            <a:endParaRPr lang="ja-JP" altLang="en-US" dirty="0">
              <a:solidFill>
                <a:srgbClr val="000000"/>
              </a:solidFill>
              <a:latin typeface="+mn-ea"/>
            </a:endParaRPr>
          </a:p>
        </p:txBody>
      </p:sp>
      <p:cxnSp>
        <p:nvCxnSpPr>
          <p:cNvPr id="43" name="直線コネクタ 42">
            <a:extLst>
              <a:ext uri="{FF2B5EF4-FFF2-40B4-BE49-F238E27FC236}">
                <a16:creationId xmlns="" xmlns:a16="http://schemas.microsoft.com/office/drawing/2014/main" id="{834AA0CD-8E4F-4C1F-A661-6EB8F68560E3}"/>
              </a:ext>
            </a:extLst>
          </p:cNvPr>
          <p:cNvCxnSpPr>
            <a:cxnSpLocks/>
            <a:stCxn id="41" idx="0"/>
          </p:cNvCxnSpPr>
          <p:nvPr/>
        </p:nvCxnSpPr>
        <p:spPr>
          <a:xfrm>
            <a:off x="2239489" y="1658768"/>
            <a:ext cx="0" cy="49934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図 5">
            <a:extLst>
              <a:ext uri="{FF2B5EF4-FFF2-40B4-BE49-F238E27FC236}">
                <a16:creationId xmlns="" xmlns:a16="http://schemas.microsoft.com/office/drawing/2014/main" id="{60A7FDE9-DF74-4D4F-A132-51845F9A5FF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89" b="39621"/>
          <a:stretch/>
        </p:blipFill>
        <p:spPr>
          <a:xfrm>
            <a:off x="4367138" y="3085421"/>
            <a:ext cx="1966723" cy="1440000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="" xmlns:a16="http://schemas.microsoft.com/office/drawing/2014/main" id="{1005F789-65FE-462B-A152-58DF22F2DA5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83" b="28483"/>
          <a:stretch/>
        </p:blipFill>
        <p:spPr>
          <a:xfrm>
            <a:off x="4330491" y="4823436"/>
            <a:ext cx="2048686" cy="144000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="" xmlns:a16="http://schemas.microsoft.com/office/drawing/2014/main" id="{A09CF306-7F61-4986-B0A6-0DB4BA455C75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7" t="25425" r="-12197" b="28858"/>
          <a:stretch/>
        </p:blipFill>
        <p:spPr>
          <a:xfrm>
            <a:off x="4367138" y="6502544"/>
            <a:ext cx="2361244" cy="1440000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="" xmlns:a16="http://schemas.microsoft.com/office/drawing/2014/main" id="{07C64189-7A8A-4F0F-9119-8F4170FC77EA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973"/>
          <a:stretch/>
        </p:blipFill>
        <p:spPr>
          <a:xfrm>
            <a:off x="4335587" y="8168431"/>
            <a:ext cx="2157625" cy="1440000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="" xmlns:a16="http://schemas.microsoft.com/office/drawing/2014/main" id="{AEA0C523-1983-488B-A8C8-67430C10CEF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00" y="5124298"/>
            <a:ext cx="3485441" cy="2612902"/>
          </a:xfrm>
          <a:prstGeom prst="rect">
            <a:avLst/>
          </a:prstGeom>
        </p:spPr>
      </p:pic>
      <p:sp>
        <p:nvSpPr>
          <p:cNvPr id="22" name="テキスト ボックス 21">
            <a:extLst>
              <a:ext uri="{FF2B5EF4-FFF2-40B4-BE49-F238E27FC236}">
                <a16:creationId xmlns="" xmlns:a16="http://schemas.microsoft.com/office/drawing/2014/main" id="{D9C83F0B-EC26-4053-AB50-395EB7991D06}"/>
              </a:ext>
            </a:extLst>
          </p:cNvPr>
          <p:cNvSpPr txBox="1"/>
          <p:nvPr/>
        </p:nvSpPr>
        <p:spPr>
          <a:xfrm>
            <a:off x="396300" y="7769913"/>
            <a:ext cx="38104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100" kern="100" dirty="0" smtClean="0">
                <a:effectLst/>
                <a:latin typeface="+mn-ea"/>
                <a:cs typeface="Times New Roman" panose="02020603050405020304" pitchFamily="18" charset="0"/>
              </a:rPr>
              <a:t>お誕生日おめでとうございます！</a:t>
            </a:r>
            <a:endParaRPr lang="en-US" altLang="ja-JP" sz="1100" kern="100" dirty="0" smtClean="0">
              <a:effectLst/>
              <a:latin typeface="+mn-ea"/>
              <a:cs typeface="Times New Roman" panose="02020603050405020304" pitchFamily="18" charset="0"/>
            </a:endParaRPr>
          </a:p>
          <a:p>
            <a:pPr algn="just"/>
            <a:r>
              <a:rPr lang="ja-JP" altLang="en-US" sz="1100" kern="100" dirty="0" smtClean="0">
                <a:latin typeface="+mn-ea"/>
                <a:cs typeface="Times New Roman" panose="02020603050405020304" pitchFamily="18" charset="0"/>
              </a:rPr>
              <a:t>１月生まれ　友田さん</a:t>
            </a:r>
            <a:endParaRPr lang="en-US" altLang="ja-JP" sz="1100" kern="100" dirty="0" smtClean="0">
              <a:latin typeface="+mn-ea"/>
              <a:cs typeface="Times New Roman" panose="02020603050405020304" pitchFamily="18" charset="0"/>
            </a:endParaRPr>
          </a:p>
          <a:p>
            <a:pPr algn="just"/>
            <a:r>
              <a:rPr lang="ja-JP" altLang="en-US" sz="1100" kern="100" dirty="0" smtClean="0">
                <a:effectLst/>
                <a:latin typeface="+mn-ea"/>
                <a:cs typeface="Times New Roman" panose="02020603050405020304" pitchFamily="18" charset="0"/>
              </a:rPr>
              <a:t>２月生まれ　伊藤さん</a:t>
            </a:r>
            <a:endParaRPr lang="en-US" altLang="ja-JP" sz="1100" kern="100" dirty="0" smtClean="0">
              <a:effectLst/>
              <a:latin typeface="+mn-ea"/>
              <a:cs typeface="Times New Roman" panose="02020603050405020304" pitchFamily="18" charset="0"/>
            </a:endParaRPr>
          </a:p>
          <a:p>
            <a:pPr algn="just"/>
            <a:r>
              <a:rPr lang="ja-JP" altLang="en-US" sz="1100" kern="100" dirty="0" smtClean="0">
                <a:latin typeface="+mn-ea"/>
                <a:cs typeface="Times New Roman" panose="02020603050405020304" pitchFamily="18" charset="0"/>
              </a:rPr>
              <a:t>３月生まれ　五十嵐さん　川上さん　木村さん　藤澤さん</a:t>
            </a:r>
            <a:endParaRPr lang="ja-JP" altLang="ja-JP" sz="11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83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744">
            <a:extLst>
              <a:ext uri="{FF2B5EF4-FFF2-40B4-BE49-F238E27FC236}">
                <a16:creationId xmlns="" xmlns:a16="http://schemas.microsoft.com/office/drawing/2014/main" id="{D1BE0045-3AE1-4425-BBC3-F2F553094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43" y="258258"/>
            <a:ext cx="1564490" cy="286618"/>
          </a:xfrm>
          <a:prstGeom prst="rect">
            <a:avLst/>
          </a:prstGeom>
          <a:solidFill>
            <a:srgbClr val="FFD9EE"/>
          </a:solidFill>
          <a:ln>
            <a:solidFill>
              <a:srgbClr val="E4007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45720" tIns="22860" rIns="45720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200" b="1" dirty="0">
                <a:solidFill>
                  <a:srgbClr val="000000"/>
                </a:solidFill>
                <a:latin typeface="+mj-ea"/>
                <a:ea typeface="+mj-ea"/>
              </a:rPr>
              <a:t>幹事報告</a:t>
            </a:r>
            <a:endParaRPr lang="en-US" altLang="ja-JP" sz="1200" b="1" i="0" u="none" strike="noStrike" baseline="0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="" xmlns:a16="http://schemas.microsoft.com/office/drawing/2014/main" id="{29252995-A593-455F-BDB4-0A02D02EEB48}"/>
              </a:ext>
            </a:extLst>
          </p:cNvPr>
          <p:cNvSpPr txBox="1"/>
          <p:nvPr/>
        </p:nvSpPr>
        <p:spPr>
          <a:xfrm>
            <a:off x="248273" y="683012"/>
            <a:ext cx="3097220" cy="7094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ja-JP" sz="105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 Unicode MS"/>
              </a:rPr>
              <a:t>4/21(木) 幹事報告</a:t>
            </a:r>
          </a:p>
          <a:p>
            <a:pPr>
              <a:lnSpc>
                <a:spcPts val="1400"/>
              </a:lnSpc>
            </a:pPr>
            <a:r>
              <a:rPr lang="ja-JP" altLang="ja-JP" sz="105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 Unicode MS"/>
              </a:rPr>
              <a:t>⑴理事会報告</a:t>
            </a:r>
          </a:p>
          <a:p>
            <a:pPr algn="just">
              <a:lnSpc>
                <a:spcPts val="1400"/>
              </a:lnSpc>
            </a:pPr>
            <a:r>
              <a:rPr lang="ja-JP" altLang="ja-JP" sz="105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 Unicode MS"/>
              </a:rPr>
              <a:t>○協議事項→承認</a:t>
            </a:r>
          </a:p>
          <a:p>
            <a:pPr algn="just">
              <a:lnSpc>
                <a:spcPts val="1400"/>
              </a:lnSpc>
            </a:pPr>
            <a:r>
              <a:rPr lang="ja-JP" altLang="ja-JP" sz="105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 Unicode MS"/>
              </a:rPr>
              <a:t>1．5月プログラムについて</a:t>
            </a:r>
          </a:p>
          <a:p>
            <a:pPr algn="just">
              <a:lnSpc>
                <a:spcPts val="1400"/>
              </a:lnSpc>
            </a:pPr>
            <a:r>
              <a:rPr lang="ja-JP" altLang="ja-JP" sz="105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 Unicode MS"/>
              </a:rPr>
              <a:t>　第1例会8日(日）つくば国際会議場「地区大会」8:30登録開始、9:00開会</a:t>
            </a:r>
          </a:p>
          <a:p>
            <a:pPr algn="just">
              <a:lnSpc>
                <a:spcPts val="1400"/>
              </a:lnSpc>
            </a:pPr>
            <a:r>
              <a:rPr lang="ja-JP" altLang="ja-JP" sz="105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 Unicode MS"/>
              </a:rPr>
              <a:t>　第2例会19日(木）19−20時三の丸H「クラブ協議会：今年度実績報告、次年度委員会引継ぎ」　　　　　　　　　　　　　</a:t>
            </a:r>
          </a:p>
          <a:p>
            <a:pPr algn="just">
              <a:lnSpc>
                <a:spcPts val="1400"/>
              </a:lnSpc>
            </a:pPr>
            <a:r>
              <a:rPr lang="ja-JP" altLang="ja-JP" sz="105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 Unicode MS"/>
              </a:rPr>
              <a:t>　　→LINEで原稿を集めて時間短縮する．</a:t>
            </a:r>
          </a:p>
          <a:p>
            <a:pPr>
              <a:lnSpc>
                <a:spcPts val="1400"/>
              </a:lnSpc>
            </a:pPr>
            <a:r>
              <a:rPr lang="ja-JP" altLang="ja-JP" sz="105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 Unicode MS"/>
              </a:rPr>
              <a:t>　　ダスキンメリーメイドマネージャー篠原さん卓話「安心安全に暮らすためのお片付け術（仮）」御礼菓子折り</a:t>
            </a:r>
          </a:p>
          <a:p>
            <a:pPr>
              <a:lnSpc>
                <a:spcPts val="1400"/>
              </a:lnSpc>
            </a:pPr>
            <a:r>
              <a:rPr lang="ja-JP" altLang="ja-JP" sz="105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 Unicode MS"/>
              </a:rPr>
              <a:t>2．日赤乳児院5月に物品購入、アフラックペアレンツハウス寄付1万円、みとちゃんミモザプロジェクト支援要請があるまで保留</a:t>
            </a:r>
          </a:p>
          <a:p>
            <a:pPr>
              <a:lnSpc>
                <a:spcPts val="1400"/>
              </a:lnSpc>
            </a:pPr>
            <a:r>
              <a:rPr lang="ja-JP" altLang="ja-JP" sz="105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 Unicode MS"/>
              </a:rPr>
              <a:t>3．次年度テーマ旗、前会長・幹事章購入</a:t>
            </a:r>
          </a:p>
          <a:p>
            <a:pPr>
              <a:lnSpc>
                <a:spcPts val="1400"/>
              </a:lnSpc>
            </a:pPr>
            <a:r>
              <a:rPr lang="ja-JP" altLang="ja-JP" sz="105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 Unicode MS"/>
              </a:rPr>
              <a:t>4．5月わんぱーくおもちゃの清掃奉仕活動、後日LINEにて日程アンケート、おもちゃ寄付QUOカード＋1万円</a:t>
            </a:r>
          </a:p>
          <a:p>
            <a:pPr>
              <a:lnSpc>
                <a:spcPts val="1400"/>
              </a:lnSpc>
            </a:pPr>
            <a:r>
              <a:rPr lang="ja-JP" altLang="ja-JP" sz="105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 Unicode MS"/>
              </a:rPr>
              <a:t>5．茨城新聞広告掲載　3万円協賛</a:t>
            </a:r>
          </a:p>
          <a:p>
            <a:pPr>
              <a:lnSpc>
                <a:spcPts val="1400"/>
              </a:lnSpc>
            </a:pPr>
            <a:r>
              <a:rPr lang="ja-JP" altLang="ja-JP" sz="105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 Unicode MS"/>
              </a:rPr>
              <a:t>6．会員勧誘パンフレット作成　担当：会員増強委員会&amp;IT公共イメージ委員会</a:t>
            </a:r>
            <a:endParaRPr lang="en-US" altLang="ja-JP" sz="1050" dirty="0">
              <a:ln>
                <a:noFill/>
              </a:ln>
              <a:solidFill>
                <a:srgbClr val="000000"/>
              </a:solidFill>
              <a:effectLst/>
              <a:latin typeface="+mn-ea"/>
              <a:cs typeface="Arial Unicode MS"/>
            </a:endParaRPr>
          </a:p>
          <a:p>
            <a:pPr algn="just">
              <a:lnSpc>
                <a:spcPts val="1400"/>
              </a:lnSpc>
            </a:pPr>
            <a:r>
              <a:rPr lang="ja-JP" altLang="ja-JP" sz="105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 Unicode MS"/>
              </a:rPr>
              <a:t>○報告事項</a:t>
            </a:r>
          </a:p>
          <a:p>
            <a:pPr algn="just">
              <a:lnSpc>
                <a:spcPts val="1400"/>
              </a:lnSpc>
            </a:pPr>
            <a:r>
              <a:rPr lang="ja-JP" altLang="ja-JP" sz="105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 Unicode MS"/>
              </a:rPr>
              <a:t>1．6月プログラム</a:t>
            </a:r>
          </a:p>
          <a:p>
            <a:pPr algn="just">
              <a:lnSpc>
                <a:spcPts val="1400"/>
              </a:lnSpc>
            </a:pPr>
            <a:r>
              <a:rPr lang="ja-JP" altLang="ja-JP" sz="105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 Unicode MS"/>
              </a:rPr>
              <a:t>　第1例会2日(木）19−20時三の丸H会長幹事「1年間を顧みて」、「新旧ガバナー補佐ご挨拶」</a:t>
            </a:r>
          </a:p>
          <a:p>
            <a:pPr>
              <a:lnSpc>
                <a:spcPts val="1400"/>
              </a:lnSpc>
            </a:pPr>
            <a:r>
              <a:rPr lang="ja-JP" altLang="ja-JP" sz="105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 Unicode MS"/>
              </a:rPr>
              <a:t>　第2例会16日(木）19−20時「最終例会」ときわ亭8,500円コース、飲み物別、クラブより補助金2,000円/名</a:t>
            </a:r>
          </a:p>
          <a:p>
            <a:pPr algn="just">
              <a:lnSpc>
                <a:spcPts val="1400"/>
              </a:lnSpc>
            </a:pPr>
            <a:r>
              <a:rPr lang="ja-JP" altLang="ja-JP" sz="105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 Unicode MS"/>
              </a:rPr>
              <a:t>⑵4/11水戸さくらRC30周年記念式典時に、ガバナーよりウクライナ支援についてのお話がありました．ウクライナの惨状やロータリー支援の様子が、約3分半の動画にてご覧になれます．＊ガバナー事務所HP→会員入口→新着情報より</a:t>
            </a:r>
          </a:p>
          <a:p>
            <a:pPr algn="just">
              <a:lnSpc>
                <a:spcPts val="1400"/>
              </a:lnSpc>
            </a:pPr>
            <a:r>
              <a:rPr lang="ja-JP" altLang="ja-JP" sz="105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 Unicode MS"/>
              </a:rPr>
              <a:t>⑶今年度ロータリー賞受賞です．皆様のご協力ありがとうございました．</a:t>
            </a:r>
          </a:p>
          <a:p>
            <a:pPr algn="just">
              <a:lnSpc>
                <a:spcPts val="1400"/>
              </a:lnSpc>
            </a:pPr>
            <a:r>
              <a:rPr lang="ja-JP" altLang="ja-JP" sz="105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 Unicode MS"/>
              </a:rPr>
              <a:t>(4)地区大会車の乗り合わせ確認：友田号(永田会長、川上会員)、井坂号(五十嵐会員・松本会員・森田会員）、藤澤号(伊藤会員、坂本会員）</a:t>
            </a:r>
          </a:p>
        </p:txBody>
      </p:sp>
      <p:graphicFrame>
        <p:nvGraphicFramePr>
          <p:cNvPr id="17" name="表 12">
            <a:extLst>
              <a:ext uri="{FF2B5EF4-FFF2-40B4-BE49-F238E27FC236}">
                <a16:creationId xmlns="" xmlns:a16="http://schemas.microsoft.com/office/drawing/2014/main" id="{7C6F3762-5E95-42D9-BC11-98C2821D2E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511946"/>
              </p:ext>
            </p:extLst>
          </p:nvPr>
        </p:nvGraphicFramePr>
        <p:xfrm>
          <a:off x="260343" y="8481392"/>
          <a:ext cx="6337009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11">
                  <a:extLst>
                    <a:ext uri="{9D8B030D-6E8A-4147-A177-3AD203B41FA5}">
                      <a16:colId xmlns="" xmlns:a16="http://schemas.microsoft.com/office/drawing/2014/main" val="1618915366"/>
                    </a:ext>
                  </a:extLst>
                </a:gridCol>
                <a:gridCol w="2260298">
                  <a:extLst>
                    <a:ext uri="{9D8B030D-6E8A-4147-A177-3AD203B41FA5}">
                      <a16:colId xmlns="" xmlns:a16="http://schemas.microsoft.com/office/drawing/2014/main" val="1775159840"/>
                    </a:ext>
                  </a:extLst>
                </a:gridCol>
              </a:tblGrid>
              <a:tr h="486525">
                <a:tc>
                  <a:txBody>
                    <a:bodyPr/>
                    <a:lstStyle/>
                    <a:p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次回の例会　日時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:5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月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19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日（木）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19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：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00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～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20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：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00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 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於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：三の丸ホテル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「クラブ協議会　今年度実績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報告・次年度委員会引継ぎ」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　　　　　　　　　・　「ダスキンメリーメイドマネージャー篠原さん卓話」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　　　　　　　　　　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例会を欠席される会員は、日曜日までに</a:t>
                      </a:r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LINE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でご連絡ください。</a:t>
                      </a:r>
                    </a:p>
                    <a:p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【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連絡先</a:t>
                      </a:r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】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出席委員会　石井委員長</a:t>
                      </a:r>
                    </a:p>
                  </a:txBody>
                  <a:tcPr anchor="ctr">
                    <a:lnL w="6350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39387235"/>
                  </a:ext>
                </a:extLst>
              </a:tr>
              <a:tr h="496326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水戸好文ロータリークラブ事務局</a:t>
                      </a:r>
                    </a:p>
                    <a:p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〒</a:t>
                      </a:r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310-0011</a:t>
                      </a:r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　水戸市三の丸</a:t>
                      </a:r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丁目</a:t>
                      </a:r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1-1</a:t>
                      </a:r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　水戸三の丸ホテル内</a:t>
                      </a:r>
                    </a:p>
                    <a:p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TEL 029-221-3011   FAX 029-221-3022 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会場　水戸三の丸ホテル</a:t>
                      </a:r>
                    </a:p>
                    <a:p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会長　永田道子　幹事　友田みわ</a:t>
                      </a:r>
                    </a:p>
                    <a:p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発行　公共イメージ・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IT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委員会</a:t>
                      </a:r>
                    </a:p>
                  </a:txBody>
                  <a:tcPr anchor="ctr">
                    <a:lnL w="6350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0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96304265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D4DF56BE-6C93-42C5-900D-C15C2DD0158B}"/>
              </a:ext>
            </a:extLst>
          </p:cNvPr>
          <p:cNvSpPr txBox="1"/>
          <p:nvPr/>
        </p:nvSpPr>
        <p:spPr>
          <a:xfrm>
            <a:off x="3386266" y="551425"/>
            <a:ext cx="3355102" cy="8109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200"/>
              </a:lnSpc>
            </a:pPr>
            <a:r>
              <a:rPr lang="ja-JP" altLang="en-US" sz="11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</a:t>
            </a:r>
            <a:r>
              <a:rPr lang="ja-JP" altLang="en-US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　　　　　　伊藤</a:t>
            </a:r>
            <a:r>
              <a:rPr lang="ja-JP" altLang="en-US" sz="11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道子会長</a:t>
            </a:r>
            <a:r>
              <a:rPr lang="ja-JP" altLang="en-US" sz="1100" kern="100" dirty="0" smtClean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エレクト</a:t>
            </a:r>
            <a:endParaRPr lang="en-US" altLang="ja-JP" sz="1100" kern="100" dirty="0" smtClean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</a:pPr>
            <a:endParaRPr lang="en-US" altLang="ja-JP" sz="11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</a:pPr>
            <a:r>
              <a:rPr lang="en-US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4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月</a:t>
            </a:r>
            <a:r>
              <a:rPr lang="en-US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9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日～</a:t>
            </a:r>
            <a:r>
              <a:rPr lang="en-US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10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日</a:t>
            </a:r>
            <a:r>
              <a:rPr lang="en-US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PETS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に参加し、次年度の方向性についてお話しします。</a:t>
            </a:r>
          </a:p>
          <a:p>
            <a:pPr marL="342900" lvl="0" indent="-342900" algn="just">
              <a:lnSpc>
                <a:spcPts val="1200"/>
              </a:lnSpc>
              <a:buFont typeface="+mj-ea"/>
              <a:buAutoNum type="circleNumDbPlain"/>
            </a:pPr>
            <a:r>
              <a:rPr lang="en-US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RI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国際ロータリーのテーマ、②</a:t>
            </a:r>
            <a:r>
              <a:rPr lang="en-US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2820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地区のスローガン、③水戸好文ロータリーの方向性についてです。</a:t>
            </a:r>
          </a:p>
          <a:p>
            <a:pPr algn="just">
              <a:lnSpc>
                <a:spcPts val="1200"/>
              </a:lnSpc>
            </a:pP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次年度の</a:t>
            </a:r>
            <a:r>
              <a:rPr lang="en-US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RI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テーマは、「イマジンロータリー」です。ジョンレノンの『イマジン』をぜひもう一度聞き直してみてください。まさにあの歌詞のようなテーマです。</a:t>
            </a:r>
          </a:p>
          <a:p>
            <a:pPr algn="just">
              <a:lnSpc>
                <a:spcPts val="1200"/>
              </a:lnSpc>
            </a:pP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次年度の</a:t>
            </a:r>
            <a:r>
              <a:rPr lang="en-US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RI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会長はジェニファー・ジョーンズさんで、カナダの方です。「大きな夢を抱き、行動を起こすことをロータリーの会員に求めています」「私たちにはみんな、夢があります。しかし、その実現のために行動するかどうかを決めるのは私たちです。」「想像してください、私たちがベストを尽くせる世界を。」「私たちは毎朝目覚めるとき、その世界に変化をもたらせると知っています。」というようなことを言っています。</a:t>
            </a:r>
          </a:p>
          <a:p>
            <a:pPr algn="just">
              <a:lnSpc>
                <a:spcPts val="1200"/>
              </a:lnSpc>
            </a:pP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次年度テーマのロゴマークは、オーストラリア先住民族・アボリジニのグラフィックデザイナーのリキ・サラム氏が作りました。アボリジニの文化で「円」は互いにつながっていることを意味し、「</a:t>
            </a:r>
            <a:r>
              <a:rPr lang="en-US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7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つの点」はロータリーの</a:t>
            </a:r>
            <a:r>
              <a:rPr lang="en-US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7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つの重点分野、「円と</a:t>
            </a:r>
            <a:r>
              <a:rPr lang="en-US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7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つの点」を合わせると航路を示す星、つまり私たちの道しるべとなります。下の緑の横棒は、「掘り出し棒」で力仕事をするときに使うものです。行動を起こすロータリーの会員にとって、物事を成し遂げるための道具となります。</a:t>
            </a:r>
          </a:p>
          <a:p>
            <a:pPr algn="just">
              <a:lnSpc>
                <a:spcPts val="1200"/>
              </a:lnSpc>
            </a:pP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緑、紫、白の</a:t>
            </a:r>
            <a:r>
              <a:rPr lang="en-US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3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色は、多様性、公平さ、インクルージョンを表します。また、環境、ポリオ根絶、平和も表します。</a:t>
            </a:r>
          </a:p>
          <a:p>
            <a:pPr algn="just">
              <a:lnSpc>
                <a:spcPts val="1200"/>
              </a:lnSpc>
            </a:pP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この</a:t>
            </a:r>
            <a:r>
              <a:rPr lang="en-US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3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つの色は、イギリスの女性参政権運動「サフラジェット」の色でもあり、ジョーンズ氏が初の女性ＲＩ会長である意味を表しています。</a:t>
            </a:r>
          </a:p>
          <a:p>
            <a:pPr algn="just">
              <a:lnSpc>
                <a:spcPts val="1200"/>
              </a:lnSpc>
            </a:pPr>
            <a:r>
              <a:rPr lang="en-US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2820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地区ガバナーエレクトは大野治夫氏です。</a:t>
            </a:r>
            <a:r>
              <a:rPr lang="en-US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2022-23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年度のスローガンは、</a:t>
            </a:r>
            <a:r>
              <a:rPr lang="en-US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Enjoy Life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～人生を楽しむ～、地区目標は「一人ひとりが想像力をもって奉仕する」です。「人生を楽しむ」いい言葉です。仕事は苦しくても、ロータリーは楽しくなければならないと、私も思います。</a:t>
            </a:r>
          </a:p>
          <a:p>
            <a:pPr algn="just">
              <a:lnSpc>
                <a:spcPts val="1200"/>
              </a:lnSpc>
            </a:pP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さて、次年度の水戸好文ロータリーのテーマですが、「現状維持」です。これは後ろ向きの意味ではなく、コロナでいろいろなことができなくなってしまったのですが、変わることなく行動できるように、という意味です。ウクライナではロータリーの活動すらできない状況です。現状を維持できることは意味があり、歴代の会長が築いてきたものを現状維持することは、私の最高目標でもあります。次年度、どうぞよろしくお願いします。</a:t>
            </a:r>
          </a:p>
          <a:p>
            <a:endParaRPr kumimoji="1" lang="ja-JP" altLang="en-US" sz="1100" dirty="0"/>
          </a:p>
        </p:txBody>
      </p:sp>
      <p:sp>
        <p:nvSpPr>
          <p:cNvPr id="10" name="Text Box 744">
            <a:extLst>
              <a:ext uri="{FF2B5EF4-FFF2-40B4-BE49-F238E27FC236}">
                <a16:creationId xmlns="" xmlns:a16="http://schemas.microsoft.com/office/drawing/2014/main" id="{D48919DE-9CC7-4F45-B311-C30D8BAE7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9589" y="258258"/>
            <a:ext cx="1564490" cy="228420"/>
          </a:xfrm>
          <a:prstGeom prst="rect">
            <a:avLst/>
          </a:prstGeom>
          <a:solidFill>
            <a:srgbClr val="FFD9EE"/>
          </a:solidFill>
          <a:ln>
            <a:solidFill>
              <a:srgbClr val="E4007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45720" tIns="22860" rIns="45720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050" b="1" dirty="0">
                <a:solidFill>
                  <a:srgbClr val="000000"/>
                </a:solidFill>
                <a:latin typeface="+mj-ea"/>
                <a:ea typeface="+mj-ea"/>
              </a:rPr>
              <a:t>卓話</a:t>
            </a:r>
            <a:endParaRPr lang="ja-JP" altLang="en-US" sz="900" b="1" i="0" u="none" strike="noStrike" baseline="0" dirty="0">
              <a:solidFill>
                <a:srgbClr val="00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999716797"/>
      </p:ext>
    </p:extLst>
  </p:cSld>
  <p:clrMapOvr>
    <a:masterClrMapping/>
  </p:clrMapOvr>
</p:sld>
</file>

<file path=ppt/theme/theme1.xml><?xml version="1.0" encoding="utf-8"?>
<a:theme xmlns:a="http://schemas.openxmlformats.org/drawingml/2006/main" name="TS10256017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D40B168-7ECE-482C-B5F5-F32E52B9EB4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TS102560173</Template>
  <TotalTime>0</TotalTime>
  <Words>102</Words>
  <Application>Microsoft Office PowerPoint</Application>
  <PresentationFormat>A4 210 x 297 mm</PresentationFormat>
  <Paragraphs>70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Arial Unicode MS</vt:lpstr>
      <vt:lpstr>HG丸ｺﾞｼｯｸM-PRO</vt:lpstr>
      <vt:lpstr>ＭＳ Ｐゴシック</vt:lpstr>
      <vt:lpstr>ＭＳ Ｐ明朝</vt:lpstr>
      <vt:lpstr>ＭＳ 明朝</vt:lpstr>
      <vt:lpstr>新細明體</vt:lpstr>
      <vt:lpstr>游明朝</vt:lpstr>
      <vt:lpstr>Arial</vt:lpstr>
      <vt:lpstr>Calibri</vt:lpstr>
      <vt:lpstr>Times New Roman</vt:lpstr>
      <vt:lpstr>TS102560173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2011-06-07T09:59:23Z</dcterms:created>
  <dcterms:modified xsi:type="dcterms:W3CDTF">2022-04-29T12:04:25Z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TC025601739991</vt:lpwstr>
  </property>
</Properties>
</file>